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9"/>
  </p:notesMasterIdLst>
  <p:sldIdLst>
    <p:sldId id="256" r:id="rId2"/>
    <p:sldId id="301" r:id="rId3"/>
    <p:sldId id="300" r:id="rId4"/>
    <p:sldId id="302" r:id="rId5"/>
    <p:sldId id="295" r:id="rId6"/>
    <p:sldId id="297" r:id="rId7"/>
    <p:sldId id="330" r:id="rId8"/>
    <p:sldId id="298" r:id="rId9"/>
    <p:sldId id="299" r:id="rId10"/>
    <p:sldId id="304" r:id="rId11"/>
    <p:sldId id="303" r:id="rId12"/>
    <p:sldId id="296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1" r:id="rId28"/>
    <p:sldId id="320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4" r:id="rId38"/>
  </p:sldIdLst>
  <p:sldSz cx="12192000" cy="6858000"/>
  <p:notesSz cx="6858000" cy="9144000"/>
  <p:embeddedFontLst>
    <p:embeddedFont>
      <p:font typeface="Myriad Pro" panose="020B0503030403020204" charset="0"/>
      <p:regular r:id="rId40"/>
      <p:bold r:id="rId41"/>
      <p:italic r:id="rId42"/>
      <p:boldItalic r:id="rId43"/>
    </p:embeddedFont>
    <p:embeddedFont>
      <p:font typeface="PT Sans" panose="020B0604020202020204" charset="0"/>
      <p:regular r:id="rId44"/>
      <p:bold r:id="rId45"/>
      <p:italic r:id="rId46"/>
      <p:boldItalic r:id="rId47"/>
    </p:embeddedFont>
    <p:embeddedFont>
      <p:font typeface="Calibri Light" panose="020F0302020204030204" pitchFamily="34" charset="0"/>
      <p:regular r:id="rId48"/>
      <p: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00823B"/>
    <a:srgbClr val="1B2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9644" autoAdjust="0"/>
  </p:normalViewPr>
  <p:slideViewPr>
    <p:cSldViewPr snapToGrid="0">
      <p:cViewPr varScale="1">
        <p:scale>
          <a:sx n="62" d="100"/>
          <a:sy n="62" d="100"/>
        </p:scale>
        <p:origin x="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5A30E3B-87A5-48E2-9E58-EB05E64D1EE5}" type="datetimeFigureOut">
              <a:rPr lang="ru-RU"/>
              <a:pPr>
                <a:defRPr/>
              </a:pPr>
              <a:t>03.12.2021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51EB34C-467C-4580-8927-9F8AF66814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011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101755"/>
            <a:ext cx="9144000" cy="1408208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1B2B5D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8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D27-6A97-40C4-B05D-9D7A1EB1DEE4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C957-3DF1-4325-A42E-0079B99344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36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7370"/>
            <a:ext cx="10515600" cy="6667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rgbClr val="1B2B5D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6321"/>
            <a:ext cx="10515600" cy="5151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8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224585"/>
            <a:ext cx="10515600" cy="2337890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rgbClr val="1B2B5D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7896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2483"/>
            <a:ext cx="10515600" cy="649517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1B2B5D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007052"/>
            <a:ext cx="5181600" cy="5180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07052"/>
            <a:ext cx="5181600" cy="5180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59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127599"/>
            <a:ext cx="10515600" cy="75399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B2B5D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2881591"/>
            <a:ext cx="5157787" cy="6855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3567113"/>
            <a:ext cx="5157787" cy="30656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2881591"/>
            <a:ext cx="5183188" cy="6855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3567113"/>
            <a:ext cx="5183188" cy="30656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27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320" y="117495"/>
            <a:ext cx="10515600" cy="61751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B2B5D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34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7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87994"/>
            <a:ext cx="3932237" cy="91429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1B2B5D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1184776"/>
            <a:ext cx="6172200" cy="50026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84777"/>
            <a:ext cx="3932237" cy="5002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1144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184777"/>
            <a:ext cx="6172200" cy="5002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9788" y="187994"/>
            <a:ext cx="3932237" cy="91429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1B2B5D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Текст 3"/>
          <p:cNvSpPr>
            <a:spLocks noGrp="1"/>
          </p:cNvSpPr>
          <p:nvPr>
            <p:ph type="body" sz="half" idx="10"/>
          </p:nvPr>
        </p:nvSpPr>
        <p:spPr>
          <a:xfrm>
            <a:off x="839788" y="1184777"/>
            <a:ext cx="3932237" cy="5002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2090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budanov@spa.msu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2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4"/>
          <p:cNvSpPr>
            <a:spLocks noGrp="1"/>
          </p:cNvSpPr>
          <p:nvPr>
            <p:ph type="ctrTitle"/>
          </p:nvPr>
        </p:nvSpPr>
        <p:spPr bwMode="auto">
          <a:xfrm>
            <a:off x="206575" y="5174673"/>
            <a:ext cx="11597498" cy="12053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altLang="ru-RU" sz="3200" dirty="0">
                <a:solidFill>
                  <a:srgbClr val="0070C0"/>
                </a:solidFill>
              </a:rPr>
              <a:t>Профилактика экстремизма. </a:t>
            </a:r>
            <a:r>
              <a:rPr lang="ru-RU" altLang="ru-RU" sz="3200" dirty="0" smtClean="0">
                <a:solidFill>
                  <a:srgbClr val="0070C0"/>
                </a:solidFill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</a:rPr>
            </a:br>
            <a:r>
              <a:rPr lang="ru-RU" altLang="ru-RU" sz="3200" dirty="0" smtClean="0">
                <a:solidFill>
                  <a:srgbClr val="0070C0"/>
                </a:solidFill>
              </a:rPr>
              <a:t>Разоблачение </a:t>
            </a:r>
            <a:r>
              <a:rPr lang="ru-RU" altLang="ru-RU" sz="3200" dirty="0">
                <a:solidFill>
                  <a:srgbClr val="0070C0"/>
                </a:solidFill>
              </a:rPr>
              <a:t>попыток оказания деструктивного внешнего влияния на межнациональные и межконфессиональные отношения</a:t>
            </a:r>
            <a:endParaRPr lang="ru-RU" altLang="ru-RU" sz="3200" dirty="0" smtClean="0">
              <a:solidFill>
                <a:srgbClr val="0070C0"/>
              </a:solidFill>
            </a:endParaRPr>
          </a:p>
        </p:txBody>
      </p:sp>
      <p:sp>
        <p:nvSpPr>
          <p:cNvPr id="1028" name="Подзаголовок 6"/>
          <p:cNvSpPr>
            <a:spLocks noGrp="1"/>
          </p:cNvSpPr>
          <p:nvPr>
            <p:ph type="subTitle" idx="1"/>
          </p:nvPr>
        </p:nvSpPr>
        <p:spPr bwMode="auto">
          <a:xfrm>
            <a:off x="3388247" y="6380019"/>
            <a:ext cx="8803753" cy="4779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000" b="1" dirty="0" smtClean="0">
                <a:latin typeface="Myriad Pro" charset="0"/>
              </a:rPr>
              <a:t>Буданов Максим Александрович, к.и.н., доцент</a:t>
            </a:r>
            <a:endParaRPr lang="ru-RU" altLang="ru-RU" b="1" dirty="0"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3.1. «</a:t>
            </a:r>
            <a:r>
              <a:rPr lang="ru-RU" i="1" dirty="0" smtClean="0"/>
              <a:t>Неправильная </a:t>
            </a:r>
            <a:r>
              <a:rPr lang="ru-RU" i="1" dirty="0"/>
              <a:t>история</a:t>
            </a:r>
            <a:r>
              <a:rPr lang="ru-RU" dirty="0"/>
              <a:t>».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Рост </a:t>
            </a:r>
            <a:r>
              <a:rPr lang="ru-RU" dirty="0" smtClean="0"/>
              <a:t>доступности </a:t>
            </a:r>
            <a:r>
              <a:rPr lang="ru-RU" dirty="0"/>
              <a:t>информации с одной стороны, самоустранение сверхдержавы СССР с другой спровоцировали пересмотр исторических процессов новейшей </a:t>
            </a:r>
            <a:r>
              <a:rPr lang="ru-RU" dirty="0" smtClean="0"/>
              <a:t>истории</a:t>
            </a:r>
          </a:p>
          <a:p>
            <a:r>
              <a:rPr lang="ru-RU" dirty="0"/>
              <a:t>Отсутствие внятной картины общероссийского будущего и усугубление социальных расколов провоцирует «мечтателей» на поиск иных альтернатив, в том числе и предусматривающих демонтаж российской </a:t>
            </a:r>
            <a:r>
              <a:rPr lang="ru-RU" dirty="0" smtClean="0"/>
              <a:t>государственности</a:t>
            </a:r>
          </a:p>
          <a:p>
            <a:r>
              <a:rPr lang="ru-RU" dirty="0"/>
              <a:t>возникновение разнообразных квазицивилизационных проектов, локализуемых на современной территории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9926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7370"/>
            <a:ext cx="11353800" cy="666772"/>
          </a:xfrm>
        </p:spPr>
        <p:txBody>
          <a:bodyPr/>
          <a:lstStyle/>
          <a:p>
            <a:r>
              <a:rPr lang="ru-RU" dirty="0" smtClean="0"/>
              <a:t>3.2. </a:t>
            </a:r>
            <a:r>
              <a:rPr lang="ru-RU" dirty="0" err="1" smtClean="0"/>
              <a:t>Антимиф</a:t>
            </a:r>
            <a:r>
              <a:rPr lang="ru-RU" dirty="0" smtClean="0"/>
              <a:t> </a:t>
            </a:r>
            <a:r>
              <a:rPr lang="ru-RU" dirty="0"/>
              <a:t>об </a:t>
            </a:r>
            <a:r>
              <a:rPr lang="ru-RU" dirty="0" smtClean="0"/>
              <a:t>отсталости</a:t>
            </a:r>
            <a:br>
              <a:rPr lang="ru-RU" dirty="0" smtClean="0"/>
            </a:br>
            <a:r>
              <a:rPr lang="ru-RU" dirty="0" smtClean="0"/>
              <a:t>страны-</a:t>
            </a:r>
            <a:r>
              <a:rPr lang="ru-RU" dirty="0"/>
              <a:t>«жертвы» от передовых центров мировой цивилизации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1891146"/>
            <a:ext cx="11021291" cy="3699163"/>
          </a:xfrm>
        </p:spPr>
        <p:txBody>
          <a:bodyPr/>
          <a:lstStyle/>
          <a:p>
            <a:r>
              <a:rPr lang="ru-RU" dirty="0" smtClean="0"/>
              <a:t>Субъект </a:t>
            </a:r>
            <a:r>
              <a:rPr lang="ru-RU" dirty="0"/>
              <a:t>внешнего влияния акцентирует внимание целевой аудитории (объекта воздействия) на каких-либо житейских трудностях, чаще всего технического </a:t>
            </a:r>
            <a:r>
              <a:rPr lang="ru-RU" dirty="0" smtClean="0"/>
              <a:t>характера</a:t>
            </a:r>
          </a:p>
          <a:p>
            <a:r>
              <a:rPr lang="ru-RU" dirty="0" smtClean="0"/>
              <a:t>возведение рассматриваемой проблемы </a:t>
            </a:r>
            <a:r>
              <a:rPr lang="ru-RU" dirty="0"/>
              <a:t>в разряд цивилизационных провалов, </a:t>
            </a:r>
            <a:r>
              <a:rPr lang="ru-RU" dirty="0" smtClean="0"/>
              <a:t>навязывание публике ощущения </a:t>
            </a:r>
            <a:r>
              <a:rPr lang="ru-RU" dirty="0"/>
              <a:t>безысходности, </a:t>
            </a:r>
            <a:r>
              <a:rPr lang="ru-RU" dirty="0" smtClean="0"/>
              <a:t>подведение массового сознания к мнимой </a:t>
            </a:r>
            <a:r>
              <a:rPr lang="ru-RU" dirty="0"/>
              <a:t>неразрешимости </a:t>
            </a:r>
            <a:r>
              <a:rPr lang="ru-RU" dirty="0" smtClean="0"/>
              <a:t>проблемы</a:t>
            </a:r>
          </a:p>
          <a:p>
            <a:r>
              <a:rPr lang="ru-RU" dirty="0"/>
              <a:t>привести к разочарованию в способности нации и государства преодолевать трудности, духовному разоружению нации перед лицом конкретных жизненных задач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0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83"/>
            <a:ext cx="7689273" cy="649517"/>
          </a:xfrm>
        </p:spPr>
        <p:txBody>
          <a:bodyPr/>
          <a:lstStyle/>
          <a:p>
            <a:r>
              <a:rPr lang="ru-RU" sz="3200" dirty="0" smtClean="0"/>
              <a:t>4.1.Примеры </a:t>
            </a:r>
            <a:r>
              <a:rPr lang="ru-RU" sz="3200" dirty="0"/>
              <a:t>попыток оказания деструктивного внешнего влияния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" y="955965"/>
            <a:ext cx="4218708" cy="54765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«Претензии» </a:t>
            </a:r>
            <a:r>
              <a:rPr lang="ru-RU" sz="2400" b="1" dirty="0">
                <a:solidFill>
                  <a:srgbClr val="C00000"/>
                </a:solidFill>
              </a:rPr>
              <a:t>исторической Польши и российских полонофилов к </a:t>
            </a:r>
            <a:r>
              <a:rPr lang="ru-RU" sz="2400" b="1" dirty="0" smtClean="0">
                <a:solidFill>
                  <a:srgbClr val="C00000"/>
                </a:solidFill>
              </a:rPr>
              <a:t>России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участие Российской империи в разделах Речи Посполитой;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Подавление польских восстаний 1830-1831 и 1863 гг.;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C00000"/>
                </a:solidFill>
              </a:rPr>
              <a:t>Поход Красной армии 17 сентября 1939 г.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010891" y="1252105"/>
            <a:ext cx="8181110" cy="487853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863D"/>
                </a:solidFill>
              </a:rPr>
              <a:t>На самом деле:</a:t>
            </a:r>
            <a:endParaRPr lang="ru-RU" b="1" dirty="0" smtClean="0">
              <a:solidFill>
                <a:srgbClr val="00863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00863D"/>
                </a:solidFill>
              </a:rPr>
              <a:t>Инициатором раздела Речи Посполитой в 1772 г. выступила Австрия, а по итогам всех трёх разделов Россия вообще не получила никаких собственно польских </a:t>
            </a:r>
            <a:r>
              <a:rPr lang="ru-RU" sz="2400" dirty="0" smtClean="0">
                <a:solidFill>
                  <a:srgbClr val="00863D"/>
                </a:solidFill>
              </a:rPr>
              <a:t>территорий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00863D"/>
                </a:solidFill>
              </a:rPr>
              <a:t>Накануне восстания 1830 года Царство Польское пользовалось широкой автономией в составе Российской империи и обладало всеми признаками и атрибутами национальной </a:t>
            </a:r>
            <a:r>
              <a:rPr lang="ru-RU" sz="2400" dirty="0" smtClean="0">
                <a:solidFill>
                  <a:srgbClr val="00863D"/>
                </a:solidFill>
              </a:rPr>
              <a:t>государственности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rgbClr val="00863D"/>
                </a:solidFill>
              </a:rPr>
              <a:t>К 17 сентября 1939 г. польское правительство и Генштаб покинули территорию своего государства, а население Западной Украины и Белоруссии не считало поход Красной армии вторжением</a:t>
            </a:r>
          </a:p>
        </p:txBody>
      </p:sp>
    </p:spTree>
    <p:extLst>
      <p:ext uri="{BB962C8B-B14F-4D97-AF65-F5344CB8AC3E}">
        <p14:creationId xmlns:p14="http://schemas.microsoft.com/office/powerpoint/2010/main" val="16129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4.1. Примеры </a:t>
            </a:r>
            <a:r>
              <a:rPr lang="ru-RU" dirty="0"/>
              <a:t>попыток оказания деструктивного внешнего влияния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558636"/>
            <a:ext cx="10515600" cy="4628804"/>
          </a:xfrm>
        </p:spPr>
        <p:txBody>
          <a:bodyPr/>
          <a:lstStyle/>
          <a:p>
            <a:r>
              <a:rPr lang="ru-RU" dirty="0"/>
              <a:t>Комплекс «исторической вины» опасен для национального самосознания тем, что внедряет в коллективную мифологию элементы личностной </a:t>
            </a:r>
            <a:r>
              <a:rPr lang="ru-RU" dirty="0" smtClean="0"/>
              <a:t>рефлексии</a:t>
            </a:r>
          </a:p>
          <a:p>
            <a:r>
              <a:rPr lang="ru-RU" dirty="0"/>
              <a:t>Виновность в контексте современной правовой культуры и исторических знаний не может быть коллективной априори</a:t>
            </a:r>
          </a:p>
        </p:txBody>
      </p:sp>
    </p:spTree>
    <p:extLst>
      <p:ext uri="{BB962C8B-B14F-4D97-AF65-F5344CB8AC3E}">
        <p14:creationId xmlns:p14="http://schemas.microsoft.com/office/powerpoint/2010/main" val="2606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4.2. Примеры </a:t>
            </a:r>
            <a:r>
              <a:rPr lang="ru-RU" dirty="0"/>
              <a:t>попыток оказания деструктивного внешнего влияния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7691"/>
            <a:ext cx="5424055" cy="463434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C00000"/>
                </a:solidFill>
              </a:rPr>
              <a:t>Антимиф</a:t>
            </a:r>
            <a:r>
              <a:rPr lang="ru-RU" sz="2400" b="1" dirty="0">
                <a:solidFill>
                  <a:srgbClr val="C00000"/>
                </a:solidFill>
              </a:rPr>
              <a:t> об отсталости страны-«жертвы» от передовых центров мировой </a:t>
            </a:r>
            <a:r>
              <a:rPr lang="ru-RU" sz="2400" b="1" dirty="0" smtClean="0">
                <a:solidFill>
                  <a:srgbClr val="C00000"/>
                </a:solidFill>
              </a:rPr>
              <a:t>цивилизации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развал </a:t>
            </a:r>
            <a:r>
              <a:rPr lang="ru-RU" sz="2400" dirty="0">
                <a:solidFill>
                  <a:srgbClr val="C00000"/>
                </a:solidFill>
              </a:rPr>
              <a:t>дорожного хозяйства как </a:t>
            </a:r>
            <a:r>
              <a:rPr lang="ru-RU" sz="2400" dirty="0" smtClean="0">
                <a:solidFill>
                  <a:srgbClr val="C00000"/>
                </a:solidFill>
              </a:rPr>
              <a:t>основная причина ДТП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недопустимо </a:t>
            </a:r>
            <a:r>
              <a:rPr lang="ru-RU" sz="2400" dirty="0" smtClean="0">
                <a:solidFill>
                  <a:srgbClr val="C00000"/>
                </a:solidFill>
              </a:rPr>
              <a:t>низкое качество </a:t>
            </a:r>
            <a:r>
              <a:rPr lang="ru-RU" sz="2400" dirty="0">
                <a:solidFill>
                  <a:srgbClr val="C00000"/>
                </a:solidFill>
              </a:rPr>
              <a:t>дорог как </a:t>
            </a:r>
            <a:r>
              <a:rPr lang="ru-RU" sz="2400" dirty="0" smtClean="0">
                <a:solidFill>
                  <a:srgbClr val="C00000"/>
                </a:solidFill>
              </a:rPr>
              <a:t>результат казнокрадства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неизлечимость </a:t>
            </a:r>
            <a:r>
              <a:rPr lang="ru-RU" sz="2400" dirty="0">
                <a:solidFill>
                  <a:srgbClr val="C00000"/>
                </a:solidFill>
              </a:rPr>
              <a:t>системной болезни, имеющей исторические и культурные корни</a:t>
            </a:r>
            <a:endParaRPr lang="ru-RU" sz="2400" dirty="0" smtClean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24055" y="1267690"/>
            <a:ext cx="6767945" cy="491974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823B"/>
                </a:solidFill>
              </a:rPr>
              <a:t>Реальная картина:</a:t>
            </a:r>
          </a:p>
          <a:p>
            <a:pPr lvl="0"/>
            <a:r>
              <a:rPr lang="ru-RU" sz="2400" dirty="0">
                <a:solidFill>
                  <a:srgbClr val="00823B"/>
                </a:solidFill>
              </a:rPr>
              <a:t>В рейтинге качества автомобильных дорог, составляемом Всемирным экономическим форумом Россия переместилась с 136-го места в 2013 году до 99-го в 2019;</a:t>
            </a:r>
          </a:p>
          <a:p>
            <a:pPr lvl="0"/>
            <a:r>
              <a:rPr lang="ru-RU" sz="2400" dirty="0">
                <a:solidFill>
                  <a:srgbClr val="00823B"/>
                </a:solidFill>
              </a:rPr>
              <a:t>По показателю протяжённости дорог с твёрдым покрытиям на душу населения Россия занимает 49 место в мире, опережая при этом 11 стран Европейского союза;</a:t>
            </a:r>
          </a:p>
          <a:p>
            <a:pPr lvl="0"/>
            <a:r>
              <a:rPr lang="ru-RU" sz="2400" dirty="0">
                <a:solidFill>
                  <a:srgbClr val="00823B"/>
                </a:solidFill>
              </a:rPr>
              <a:t>С 2000 по 2020 г. протяжённость автомобильных дорог общего пользования в России выросла почти в три </a:t>
            </a:r>
            <a:r>
              <a:rPr lang="ru-RU" sz="2400" dirty="0" smtClean="0">
                <a:solidFill>
                  <a:srgbClr val="00823B"/>
                </a:solidFill>
              </a:rPr>
              <a:t>раза</a:t>
            </a:r>
            <a:endParaRPr lang="ru-RU" sz="2400" dirty="0">
              <a:solidFill>
                <a:srgbClr val="008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7982"/>
            <a:ext cx="10515600" cy="306160"/>
          </a:xfrm>
        </p:spPr>
        <p:txBody>
          <a:bodyPr/>
          <a:lstStyle/>
          <a:p>
            <a:r>
              <a:rPr lang="ru-RU" dirty="0" smtClean="0"/>
              <a:t>4.2.Блокирование </a:t>
            </a:r>
            <a:r>
              <a:rPr lang="ru-RU" dirty="0"/>
              <a:t>конструктивной стратегии поведения людей: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24891"/>
            <a:ext cx="11353800" cy="4462549"/>
          </a:xfrm>
        </p:spPr>
        <p:txBody>
          <a:bodyPr/>
          <a:lstStyle/>
          <a:p>
            <a:pPr lvl="0"/>
            <a:r>
              <a:rPr lang="ru-RU" dirty="0"/>
              <a:t>Полностью игнорируются существующие рычаги общественного воздействия на ответственных за состояние дорожного хозяйства должностных лиц и учреждений, в том числе через инструменты электронного правительства.</a:t>
            </a:r>
          </a:p>
          <a:p>
            <a:pPr lvl="0"/>
            <a:r>
              <a:rPr lang="ru-RU" dirty="0"/>
              <a:t>Господствует фатальное неверие (именно неверие, фанатичное и агрессивное) в любые инициативы и усилия властей.</a:t>
            </a:r>
          </a:p>
          <a:p>
            <a:r>
              <a:rPr lang="ru-RU" dirty="0"/>
              <a:t>Любой несогласный с позицией большинства «завсегдатаев» </a:t>
            </a:r>
            <a:r>
              <a:rPr lang="ru-RU" dirty="0" smtClean="0"/>
              <a:t>соответствующих сообществ в </a:t>
            </a:r>
            <a:r>
              <a:rPr lang="ru-RU" dirty="0" err="1" smtClean="0"/>
              <a:t>соцсетях</a:t>
            </a:r>
            <a:r>
              <a:rPr lang="ru-RU" dirty="0" smtClean="0"/>
              <a:t> автоматически </a:t>
            </a:r>
            <a:r>
              <a:rPr lang="ru-RU" dirty="0"/>
              <a:t>зачисляется в категорию «проплаченных агитаторов» от правительства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394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Взаимодействие со </a:t>
            </a:r>
            <a:r>
              <a:rPr lang="ru-RU" dirty="0" smtClean="0"/>
              <a:t>СМИ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800" dirty="0"/>
              <a:t>Отработка кризисных ситуаций в СМИ и социальных сетях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257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7370"/>
            <a:ext cx="9852917" cy="1557318"/>
          </a:xfrm>
        </p:spPr>
        <p:txBody>
          <a:bodyPr/>
          <a:lstStyle/>
          <a:p>
            <a:r>
              <a:rPr lang="ru-RU" sz="3200" dirty="0" smtClean="0"/>
              <a:t>5. Особенности </a:t>
            </a:r>
            <a:r>
              <a:rPr lang="ru-RU" sz="3200" dirty="0"/>
              <a:t>репрезентации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этнических </a:t>
            </a:r>
            <a:r>
              <a:rPr lang="ru-RU" sz="3200" dirty="0"/>
              <a:t>кризисов в информационном пространстве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92494"/>
            <a:ext cx="10515600" cy="459494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Основные признаки </a:t>
            </a:r>
            <a:r>
              <a:rPr lang="ru-RU" b="1" dirty="0"/>
              <a:t>кризисной </a:t>
            </a:r>
            <a:r>
              <a:rPr lang="ru-RU" b="1" dirty="0" smtClean="0"/>
              <a:t>ситуации</a:t>
            </a:r>
          </a:p>
          <a:p>
            <a:r>
              <a:rPr lang="ru-RU" dirty="0"/>
              <a:t>внезапность, </a:t>
            </a:r>
            <a:endParaRPr lang="ru-RU" dirty="0" smtClean="0"/>
          </a:p>
          <a:p>
            <a:r>
              <a:rPr lang="ru-RU" dirty="0" smtClean="0"/>
              <a:t>дефицит </a:t>
            </a:r>
            <a:r>
              <a:rPr lang="ru-RU" dirty="0"/>
              <a:t>информации, </a:t>
            </a:r>
            <a:endParaRPr lang="ru-RU" dirty="0" smtClean="0"/>
          </a:p>
          <a:p>
            <a:r>
              <a:rPr lang="ru-RU" dirty="0" smtClean="0"/>
              <a:t>заметная эскалация </a:t>
            </a:r>
            <a:r>
              <a:rPr lang="ru-RU" dirty="0"/>
              <a:t>событий, </a:t>
            </a:r>
            <a:endParaRPr lang="ru-RU" dirty="0" smtClean="0"/>
          </a:p>
          <a:p>
            <a:r>
              <a:rPr lang="ru-RU" dirty="0" smtClean="0"/>
              <a:t>ощущение </a:t>
            </a:r>
            <a:r>
              <a:rPr lang="ru-RU" dirty="0"/>
              <a:t>временной утраты контроля над ситуацией при постоянном нахождении объекта кризиса в фокусе внимания СМИ, </a:t>
            </a:r>
            <a:endParaRPr lang="ru-RU" dirty="0" smtClean="0"/>
          </a:p>
          <a:p>
            <a:r>
              <a:rPr lang="ru-RU" dirty="0" smtClean="0"/>
              <a:t>возможное </a:t>
            </a:r>
            <a:r>
              <a:rPr lang="ru-RU" dirty="0"/>
              <a:t>подключение к ситуации оппозиции и/или экстремистских групп, </a:t>
            </a:r>
            <a:endParaRPr lang="ru-RU" dirty="0" smtClean="0"/>
          </a:p>
          <a:p>
            <a:r>
              <a:rPr lang="ru-RU" dirty="0" smtClean="0"/>
              <a:t>нарастание </a:t>
            </a:r>
            <a:r>
              <a:rPr lang="ru-RU" dirty="0"/>
              <a:t>ажиотажа (возможно, паники)</a:t>
            </a:r>
          </a:p>
        </p:txBody>
      </p:sp>
    </p:spTree>
    <p:extLst>
      <p:ext uri="{BB962C8B-B14F-4D97-AF65-F5344CB8AC3E}">
        <p14:creationId xmlns:p14="http://schemas.microsoft.com/office/powerpoint/2010/main" val="4027775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7016"/>
            <a:ext cx="9698804" cy="666772"/>
          </a:xfrm>
        </p:spPr>
        <p:txBody>
          <a:bodyPr/>
          <a:lstStyle/>
          <a:p>
            <a:r>
              <a:rPr lang="ru-RU" dirty="0" smtClean="0"/>
              <a:t>5.1.Как </a:t>
            </a:r>
            <a:r>
              <a:rPr lang="ru-RU" dirty="0"/>
              <a:t>СМИ привлекают внимание читателей к своим публикациям о кризисной ситуации?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26058"/>
            <a:ext cx="10515600" cy="4461382"/>
          </a:xfrm>
        </p:spPr>
        <p:txBody>
          <a:bodyPr/>
          <a:lstStyle/>
          <a:p>
            <a:r>
              <a:rPr lang="ru-RU" i="1" dirty="0" err="1"/>
              <a:t>Кликбейт</a:t>
            </a:r>
            <a:r>
              <a:rPr lang="ru-RU" i="1" dirty="0"/>
              <a:t>-заголовок </a:t>
            </a:r>
            <a:r>
              <a:rPr lang="ru-RU" dirty="0"/>
              <a:t>(англ. </a:t>
            </a:r>
            <a:r>
              <a:rPr lang="en-US" dirty="0"/>
              <a:t>click</a:t>
            </a:r>
            <a:r>
              <a:rPr lang="ru-RU" dirty="0"/>
              <a:t> – «щелчок», </a:t>
            </a:r>
            <a:r>
              <a:rPr lang="en-US" dirty="0"/>
              <a:t>bait</a:t>
            </a:r>
            <a:r>
              <a:rPr lang="ru-RU" dirty="0"/>
              <a:t> - «приманка») – название публикации, сформулированное таким образом, чтобы привлечь внимание и заинтриговать </a:t>
            </a:r>
            <a:r>
              <a:rPr lang="ru-RU" dirty="0" smtClean="0"/>
              <a:t>читателя</a:t>
            </a:r>
          </a:p>
          <a:p>
            <a:r>
              <a:rPr lang="ru-RU" dirty="0"/>
              <a:t>используются для стимулирования посещаемости Интернет-ресурса и, соответственно, роста доходов от продажи </a:t>
            </a:r>
            <a:r>
              <a:rPr lang="ru-RU" dirty="0" smtClean="0"/>
              <a:t>рекламы</a:t>
            </a:r>
          </a:p>
          <a:p>
            <a:r>
              <a:rPr lang="ru-RU" dirty="0"/>
              <a:t>сообщает только часть информации, при этом – в неполном и, как правило, в изменённом (искаженном) виде</a:t>
            </a:r>
          </a:p>
        </p:txBody>
      </p:sp>
    </p:spTree>
    <p:extLst>
      <p:ext uri="{BB962C8B-B14F-4D97-AF65-F5344CB8AC3E}">
        <p14:creationId xmlns:p14="http://schemas.microsoft.com/office/powerpoint/2010/main" val="2513746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7272"/>
            <a:ext cx="10515600" cy="136870"/>
          </a:xfrm>
        </p:spPr>
        <p:txBody>
          <a:bodyPr/>
          <a:lstStyle/>
          <a:p>
            <a:r>
              <a:rPr lang="ru-RU" dirty="0" smtClean="0"/>
              <a:t>5.1.Как </a:t>
            </a:r>
            <a:r>
              <a:rPr lang="ru-RU" dirty="0"/>
              <a:t>СМИ привлекают внимание читателей к своим публикациям о кризисной ситуации?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19218"/>
            <a:ext cx="10515600" cy="39682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Ч</a:t>
            </a:r>
            <a:r>
              <a:rPr lang="ru-RU" dirty="0" smtClean="0"/>
              <a:t>етыре </a:t>
            </a:r>
            <a:r>
              <a:rPr lang="ru-RU" dirty="0"/>
              <a:t>основных способа конструирования </a:t>
            </a:r>
            <a:r>
              <a:rPr lang="ru-RU" dirty="0" err="1"/>
              <a:t>кликбейт</a:t>
            </a:r>
            <a:r>
              <a:rPr lang="ru-RU" dirty="0"/>
              <a:t>-заголовков, которые используются СМИ в публикациях об этнических кризисах</a:t>
            </a:r>
            <a:r>
              <a:rPr lang="ru-RU" dirty="0" smtClean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использование ключевых слов в качестве эмоциональных триггеров;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бинарная поляризация сторон конфликта;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подмена понятий и смещение акцентов;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использование цитат в отрыве от контекста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0741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1. Нация и идеология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71254" y="811658"/>
            <a:ext cx="9909253" cy="4993241"/>
          </a:xfrm>
        </p:spPr>
        <p:txBody>
          <a:bodyPr/>
          <a:lstStyle/>
          <a:p>
            <a:r>
              <a:rPr lang="ru-RU" sz="3200" dirty="0"/>
              <a:t>Первостепенное значение в вопросах </a:t>
            </a:r>
            <a:r>
              <a:rPr lang="ru-RU" sz="3200" dirty="0" err="1"/>
              <a:t>нациестроительства</a:t>
            </a:r>
            <a:r>
              <a:rPr lang="ru-RU" sz="3200" dirty="0"/>
              <a:t> придаётся консолидации </a:t>
            </a:r>
            <a:r>
              <a:rPr lang="ru-RU" sz="3200" dirty="0" smtClean="0"/>
              <a:t>сообщества</a:t>
            </a:r>
          </a:p>
          <a:p>
            <a:r>
              <a:rPr lang="ru-RU" sz="3200" dirty="0"/>
              <a:t>единство гражданской нации обеспечивается (помимо всего прочего) созданием и поддержанием стройной общенациональной </a:t>
            </a:r>
            <a:r>
              <a:rPr lang="ru-RU" sz="3200" dirty="0" smtClean="0"/>
              <a:t>мифологии</a:t>
            </a:r>
          </a:p>
          <a:p>
            <a:r>
              <a:rPr lang="ru-RU" sz="3200" dirty="0"/>
              <a:t>в то же время именно эта коллективная мифология может становится объектом манипуляций, нацеленных на подрыв национального единства</a:t>
            </a:r>
          </a:p>
        </p:txBody>
      </p:sp>
    </p:spTree>
    <p:extLst>
      <p:ext uri="{BB962C8B-B14F-4D97-AF65-F5344CB8AC3E}">
        <p14:creationId xmlns:p14="http://schemas.microsoft.com/office/powerpoint/2010/main" val="23727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7370"/>
            <a:ext cx="9452225" cy="666772"/>
          </a:xfrm>
        </p:spPr>
        <p:txBody>
          <a:bodyPr/>
          <a:lstStyle/>
          <a:p>
            <a:r>
              <a:rPr lang="ru-RU" sz="2400" dirty="0" smtClean="0"/>
              <a:t>5.2.Способы </a:t>
            </a:r>
            <a:r>
              <a:rPr lang="ru-RU" sz="2400" dirty="0"/>
              <a:t>конструирования </a:t>
            </a:r>
            <a:r>
              <a:rPr lang="ru-RU" sz="2400" dirty="0" err="1"/>
              <a:t>кликбейт</a:t>
            </a:r>
            <a:r>
              <a:rPr lang="ru-RU" sz="2400" dirty="0"/>
              <a:t>-заголовков в публикациях российских СМИ о конфликте в селе Чемодановка в Пензенской области летом 2019 г. (на примере интернет-изданий Газета.</a:t>
            </a:r>
            <a:r>
              <a:rPr lang="en-US" sz="2400" dirty="0"/>
              <a:t>Ru</a:t>
            </a:r>
            <a:r>
              <a:rPr lang="ru-RU" sz="2400" dirty="0"/>
              <a:t> и </a:t>
            </a:r>
            <a:r>
              <a:rPr lang="en-US" sz="2400" dirty="0" err="1"/>
              <a:t>Lenta</a:t>
            </a:r>
            <a:r>
              <a:rPr lang="ru-RU" sz="2400" dirty="0"/>
              <a:t>.</a:t>
            </a:r>
            <a:r>
              <a:rPr lang="en-US" sz="2400" dirty="0" err="1"/>
              <a:t>ru</a:t>
            </a:r>
            <a:r>
              <a:rPr lang="ru-RU" sz="2400" dirty="0"/>
              <a:t>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001302"/>
              </p:ext>
            </p:extLst>
          </p:nvPr>
        </p:nvGraphicFramePr>
        <p:xfrm>
          <a:off x="133564" y="1746607"/>
          <a:ext cx="11897474" cy="4737524"/>
        </p:xfrm>
        <a:graphic>
          <a:graphicData uri="http://schemas.openxmlformats.org/drawingml/2006/table">
            <a:tbl>
              <a:tblPr firstRow="1" firstCol="1" bandRow="1"/>
              <a:tblGrid>
                <a:gridCol w="2844915">
                  <a:extLst>
                    <a:ext uri="{9D8B030D-6E8A-4147-A177-3AD203B41FA5}">
                      <a16:colId xmlns:a16="http://schemas.microsoft.com/office/drawing/2014/main" val="240905747"/>
                    </a:ext>
                  </a:extLst>
                </a:gridCol>
                <a:gridCol w="9052559">
                  <a:extLst>
                    <a:ext uri="{9D8B030D-6E8A-4147-A177-3AD203B41FA5}">
                      <a16:colId xmlns:a16="http://schemas.microsoft.com/office/drawing/2014/main" val="404938990"/>
                    </a:ext>
                  </a:extLst>
                </a:gridCol>
              </a:tblGrid>
              <a:tr h="548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Способ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Пример заголовка</a:t>
                      </a:r>
                      <a:endParaRPr lang="ru-RU" sz="21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767775"/>
                  </a:ext>
                </a:extLst>
              </a:tr>
              <a:tr h="2172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Ключевые слова - эмоциональные триггеры</a:t>
                      </a:r>
                      <a:endParaRPr lang="ru-RU" sz="2100" dirty="0">
                        <a:solidFill>
                          <a:srgbClr val="92929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«В ход пошли </a:t>
                      </a:r>
                      <a:r>
                        <a:rPr lang="ru-RU" sz="2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ножи и топоры</a:t>
                      </a:r>
                      <a:r>
                        <a:rPr lang="ru-RU" sz="2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: что случилось в Чемодановке?»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2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Побоище</a:t>
                      </a:r>
                      <a:r>
                        <a:rPr lang="ru-RU" sz="2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в Чемодановке: за дело взялся Следственный комитет»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«Цыгане возвращаются в Пензенскую область </a:t>
                      </a:r>
                      <a:r>
                        <a:rPr lang="ru-RU" sz="2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под конвоем</a:t>
                      </a:r>
                      <a:r>
                        <a:rPr lang="ru-RU" sz="2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2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Брошенные домашние питомцы</a:t>
                      </a:r>
                      <a:r>
                        <a:rPr lang="ru-RU" sz="2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в Чемодановке и Лопатках стали </a:t>
                      </a:r>
                      <a:r>
                        <a:rPr lang="ru-RU" sz="2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есть друг друга</a:t>
                      </a:r>
                      <a:r>
                        <a:rPr lang="ru-RU" sz="2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2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Насилие</a:t>
                      </a:r>
                      <a:r>
                        <a:rPr lang="ru-RU" sz="2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в Чемодановке: как </a:t>
                      </a:r>
                      <a:r>
                        <a:rPr lang="ru-RU" sz="2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ОМОН</a:t>
                      </a:r>
                      <a:r>
                        <a:rPr lang="ru-RU" sz="2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работает с цыганами</a:t>
                      </a:r>
                      <a:r>
                        <a:rPr lang="ru-RU" sz="2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532635"/>
                  </a:ext>
                </a:extLst>
              </a:tr>
              <a:tr h="1579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Бинарная поляризация сторон конфликта</a:t>
                      </a:r>
                      <a:endParaRPr lang="ru-RU" sz="2100">
                        <a:solidFill>
                          <a:srgbClr val="92929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2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Цыгане</a:t>
                      </a:r>
                      <a:r>
                        <a:rPr lang="ru-RU" sz="2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всем табором </a:t>
                      </a:r>
                      <a:r>
                        <a:rPr lang="ru-RU" sz="2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пригрозили</a:t>
                      </a:r>
                      <a:r>
                        <a:rPr lang="ru-RU" sz="2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искалеченной в ДТП </a:t>
                      </a:r>
                      <a:r>
                        <a:rPr lang="ru-RU" sz="2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россиянке </a:t>
                      </a:r>
                      <a:r>
                        <a:rPr lang="ru-RU" sz="2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связями»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2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Война с цыганами</a:t>
                      </a:r>
                      <a:r>
                        <a:rPr lang="ru-RU" sz="2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: чего требуют жители Чемодановки»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2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Российские селяне начали «войну» против цыган</a:t>
                      </a:r>
                      <a:r>
                        <a:rPr lang="ru-RU" sz="2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, попытавшихся изнасиловать местную жительницу»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623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094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64" y="76274"/>
            <a:ext cx="10515600" cy="666772"/>
          </a:xfrm>
        </p:spPr>
        <p:txBody>
          <a:bodyPr/>
          <a:lstStyle/>
          <a:p>
            <a:r>
              <a:rPr lang="ru-RU" sz="2400" dirty="0" smtClean="0"/>
              <a:t>5.2.Способы </a:t>
            </a:r>
            <a:r>
              <a:rPr lang="ru-RU" sz="2400" dirty="0"/>
              <a:t>конструирования </a:t>
            </a:r>
            <a:r>
              <a:rPr lang="ru-RU" sz="2400" dirty="0" err="1" smtClean="0"/>
              <a:t>кликбейт</a:t>
            </a:r>
            <a:r>
              <a:rPr lang="ru-RU" sz="2400" dirty="0" smtClean="0"/>
              <a:t>-заголовков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в публикациях российских СМИ о конфликте в селе Чемодановка в Пензенской области летом 2019 г. (на примере интернет-изданий Газета.</a:t>
            </a:r>
            <a:r>
              <a:rPr lang="en-US" sz="2400" dirty="0"/>
              <a:t>Ru</a:t>
            </a:r>
            <a:r>
              <a:rPr lang="ru-RU" sz="2400" dirty="0"/>
              <a:t> и </a:t>
            </a:r>
            <a:r>
              <a:rPr lang="en-US" sz="2400" dirty="0" err="1"/>
              <a:t>Lenta</a:t>
            </a:r>
            <a:r>
              <a:rPr lang="ru-RU" sz="2400" dirty="0"/>
              <a:t>.</a:t>
            </a:r>
            <a:r>
              <a:rPr lang="en-US" sz="2400" dirty="0" err="1"/>
              <a:t>ru</a:t>
            </a:r>
            <a:r>
              <a:rPr lang="ru-RU" sz="2400" dirty="0"/>
              <a:t>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973962"/>
              </p:ext>
            </p:extLst>
          </p:nvPr>
        </p:nvGraphicFramePr>
        <p:xfrm>
          <a:off x="57364" y="1592495"/>
          <a:ext cx="11932578" cy="5012815"/>
        </p:xfrm>
        <a:graphic>
          <a:graphicData uri="http://schemas.openxmlformats.org/drawingml/2006/table">
            <a:tbl>
              <a:tblPr firstRow="1" firstCol="1" bandRow="1"/>
              <a:tblGrid>
                <a:gridCol w="2853308">
                  <a:extLst>
                    <a:ext uri="{9D8B030D-6E8A-4147-A177-3AD203B41FA5}">
                      <a16:colId xmlns:a16="http://schemas.microsoft.com/office/drawing/2014/main" val="672566213"/>
                    </a:ext>
                  </a:extLst>
                </a:gridCol>
                <a:gridCol w="9079270">
                  <a:extLst>
                    <a:ext uri="{9D8B030D-6E8A-4147-A177-3AD203B41FA5}">
                      <a16:colId xmlns:a16="http://schemas.microsoft.com/office/drawing/2014/main" val="1675879709"/>
                    </a:ext>
                  </a:extLst>
                </a:gridCol>
              </a:tblGrid>
              <a:tr h="3037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Подмена понятий и смещение акцентов</a:t>
                      </a:r>
                      <a:endParaRPr lang="ru-RU" sz="2400" dirty="0">
                        <a:solidFill>
                          <a:srgbClr val="92929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«В России отменили принудительное расселение цыган»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На самом деле в публикации, появившейся на волне внимания к конфликту в Чемодановке, речь идёт о поручении Председателя Правительства от 11 сентября 2019 г. о прекращении действия нормативных актов СССР и РСФСР в сфере надзора с 1 января 2020 г. Среди нормативных актов, прекративших действие, – постановление Совета Министров РСФСР 1956 г., в котором говорилось о расселении бродячих цыган на постоянное место жительства и отправке их на работу. Благодаря постановлению, цыгане получали доступ к культурно-бытовому обслуживанию, а их детей принимали в школы и детские сады.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030414"/>
                  </a:ext>
                </a:extLst>
              </a:tr>
              <a:tr h="1308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Использование цитат в отрыве от контекста</a:t>
                      </a:r>
                      <a:endParaRPr lang="ru-RU" sz="2400">
                        <a:solidFill>
                          <a:srgbClr val="92929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«Пострадавших от цыган девочек я искала весь день»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Из текста публикации, посвященной конфликту в Чемодановке, следует, что пострадавших от цыган девочек не было вообще.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484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436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60422" cy="666772"/>
          </a:xfrm>
        </p:spPr>
        <p:txBody>
          <a:bodyPr/>
          <a:lstStyle/>
          <a:p>
            <a:pPr algn="ctr"/>
            <a:r>
              <a:rPr lang="ru-RU" sz="3600" dirty="0" smtClean="0"/>
              <a:t>6. Общие правила</a:t>
            </a:r>
            <a:br>
              <a:rPr lang="ru-RU" sz="3600" dirty="0" smtClean="0"/>
            </a:br>
            <a:r>
              <a:rPr lang="ru-RU" sz="3600" dirty="0" smtClean="0"/>
              <a:t>взаимодействия </a:t>
            </a:r>
            <a:r>
              <a:rPr lang="ru-RU" sz="3600" dirty="0"/>
              <a:t>со СМИ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37025"/>
            <a:ext cx="10515600" cy="4050415"/>
          </a:xfrm>
        </p:spPr>
        <p:txBody>
          <a:bodyPr/>
          <a:lstStyle/>
          <a:p>
            <a:pPr lvl="0"/>
            <a:r>
              <a:rPr lang="ru-RU" sz="3600" dirty="0"/>
              <a:t>установка на конструктивный диалог;</a:t>
            </a:r>
          </a:p>
          <a:p>
            <a:pPr lvl="0"/>
            <a:r>
              <a:rPr lang="ru-RU" sz="3600" dirty="0"/>
              <a:t>поддержание постоянного контакта с журналистами;</a:t>
            </a:r>
          </a:p>
          <a:p>
            <a:r>
              <a:rPr lang="ru-RU" sz="3600" dirty="0"/>
              <a:t>подготовка и передача ключевых сообщений</a:t>
            </a:r>
          </a:p>
        </p:txBody>
      </p:sp>
    </p:spTree>
    <p:extLst>
      <p:ext uri="{BB962C8B-B14F-4D97-AF65-F5344CB8AC3E}">
        <p14:creationId xmlns:p14="http://schemas.microsoft.com/office/powerpoint/2010/main" val="3624555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59730" cy="666772"/>
          </a:xfrm>
        </p:spPr>
        <p:txBody>
          <a:bodyPr/>
          <a:lstStyle/>
          <a:p>
            <a:r>
              <a:rPr lang="ru-RU" sz="3200" dirty="0" smtClean="0"/>
              <a:t>6.1.Необходимо структурировать </a:t>
            </a:r>
            <a:r>
              <a:rPr lang="ru-RU" sz="3200" dirty="0"/>
              <a:t>ключевое сообщение таким образом, чтобы оно отвечало на следующие вопросы: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93" y="1900719"/>
            <a:ext cx="11271607" cy="4286721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4400" dirty="0">
                <a:solidFill>
                  <a:srgbClr val="00863D"/>
                </a:solidFill>
              </a:rPr>
              <a:t>ЧТО? (мы делаем);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400" dirty="0">
                <a:solidFill>
                  <a:srgbClr val="00863D"/>
                </a:solidFill>
              </a:rPr>
              <a:t>ДЛЯ КОГО? </a:t>
            </a:r>
            <a:r>
              <a:rPr lang="en-US" sz="4400" dirty="0">
                <a:solidFill>
                  <a:srgbClr val="00863D"/>
                </a:solidFill>
              </a:rPr>
              <a:t>(</a:t>
            </a:r>
            <a:r>
              <a:rPr lang="ru-RU" sz="4400" dirty="0">
                <a:solidFill>
                  <a:srgbClr val="00863D"/>
                </a:solidFill>
              </a:rPr>
              <a:t>мы делаем),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400" dirty="0">
                <a:solidFill>
                  <a:srgbClr val="00863D"/>
                </a:solidFill>
              </a:rPr>
              <a:t>ЗАЧЕМ? (мы делаем)</a:t>
            </a:r>
          </a:p>
        </p:txBody>
      </p:sp>
    </p:spTree>
    <p:extLst>
      <p:ext uri="{BB962C8B-B14F-4D97-AF65-F5344CB8AC3E}">
        <p14:creationId xmlns:p14="http://schemas.microsoft.com/office/powerpoint/2010/main" val="99315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6.2</a:t>
            </a:r>
            <a:r>
              <a:rPr lang="ru-RU" sz="3200" dirty="0"/>
              <a:t>. </a:t>
            </a:r>
            <a:r>
              <a:rPr lang="ru-RU" sz="3200" dirty="0" smtClean="0"/>
              <a:t>Правила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конструирования ключевых сообщений для СМИ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Ключевое сообщение должно обладать </a:t>
            </a:r>
            <a:r>
              <a:rPr lang="ru-RU" dirty="0"/>
              <a:t>тремя свойствами: краткостью, тройственностью и </a:t>
            </a:r>
            <a:r>
              <a:rPr lang="ru-RU" dirty="0" smtClean="0"/>
              <a:t>простотой</a:t>
            </a:r>
          </a:p>
          <a:p>
            <a:r>
              <a:rPr lang="ru-RU" dirty="0" smtClean="0"/>
              <a:t>Краткость </a:t>
            </a:r>
            <a:r>
              <a:rPr lang="ru-RU" dirty="0"/>
              <a:t>предполагает, что сообщение можно передать за 30 </a:t>
            </a:r>
            <a:r>
              <a:rPr lang="ru-RU" dirty="0" smtClean="0"/>
              <a:t>секунд</a:t>
            </a:r>
          </a:p>
          <a:p>
            <a:r>
              <a:rPr lang="ru-RU" dirty="0" smtClean="0"/>
              <a:t>Тройственность </a:t>
            </a:r>
            <a:r>
              <a:rPr lang="ru-RU" dirty="0"/>
              <a:t>означает, что сообщение должно включать в себя три идеи (две - слишком мало, четыре - слишком </a:t>
            </a:r>
            <a:r>
              <a:rPr lang="ru-RU" dirty="0" smtClean="0"/>
              <a:t>много)</a:t>
            </a:r>
          </a:p>
          <a:p>
            <a:r>
              <a:rPr lang="ru-RU" dirty="0" smtClean="0"/>
              <a:t>Простота </a:t>
            </a:r>
            <a:r>
              <a:rPr lang="ru-RU" dirty="0"/>
              <a:t>– использование слов и терминов, понятных аудитории, перед которой собирается выступать спикер</a:t>
            </a:r>
          </a:p>
        </p:txBody>
      </p:sp>
    </p:spTree>
    <p:extLst>
      <p:ext uri="{BB962C8B-B14F-4D97-AF65-F5344CB8AC3E}">
        <p14:creationId xmlns:p14="http://schemas.microsoft.com/office/powerpoint/2010/main" val="1111911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6.2. Правила</a:t>
            </a:r>
            <a:br>
              <a:rPr lang="ru-RU" sz="3200" dirty="0"/>
            </a:br>
            <a:r>
              <a:rPr lang="ru-RU" sz="3200" dirty="0"/>
              <a:t>конструирования ключевых сообщений для СМИ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39074"/>
            <a:ext cx="10515600" cy="4348366"/>
          </a:xfrm>
        </p:spPr>
        <p:txBody>
          <a:bodyPr/>
          <a:lstStyle/>
          <a:p>
            <a:r>
              <a:rPr lang="ru-RU" dirty="0" smtClean="0"/>
              <a:t>Ключевые сообщения </a:t>
            </a:r>
            <a:r>
              <a:rPr lang="ru-RU" dirty="0"/>
              <a:t>должны быть подкреплены фактами: документами, разработанными проектами, утвержденными планами, цифрами, авторитетными </a:t>
            </a:r>
            <a:r>
              <a:rPr lang="ru-RU" dirty="0" smtClean="0"/>
              <a:t>оценками</a:t>
            </a:r>
          </a:p>
          <a:p>
            <a:r>
              <a:rPr lang="ru-RU" dirty="0"/>
              <a:t>Ключевые сообщения должны быть непротиворечивыми и согласованными между собой</a:t>
            </a:r>
          </a:p>
        </p:txBody>
      </p:sp>
    </p:spTree>
    <p:extLst>
      <p:ext uri="{BB962C8B-B14F-4D97-AF65-F5344CB8AC3E}">
        <p14:creationId xmlns:p14="http://schemas.microsoft.com/office/powerpoint/2010/main" val="3068049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918" y="117370"/>
            <a:ext cx="11322120" cy="666772"/>
          </a:xfrm>
        </p:spPr>
        <p:txBody>
          <a:bodyPr/>
          <a:lstStyle/>
          <a:p>
            <a:r>
              <a:rPr lang="ru-RU" dirty="0" smtClean="0"/>
              <a:t>7. Типы </a:t>
            </a:r>
            <a:r>
              <a:rPr lang="ru-RU" dirty="0"/>
              <a:t>этнических кризисов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алгоритмы взаимодействия со СМИ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1919" y="1335640"/>
            <a:ext cx="12092683" cy="4851800"/>
          </a:xfrm>
        </p:spPr>
        <p:txBody>
          <a:bodyPr/>
          <a:lstStyle/>
          <a:p>
            <a:r>
              <a:rPr lang="ru-RU" b="1" u="sng" dirty="0" smtClean="0"/>
              <a:t>Конфликтное событие</a:t>
            </a:r>
          </a:p>
          <a:p>
            <a:pPr marL="0" indent="0">
              <a:buNone/>
            </a:pPr>
            <a:r>
              <a:rPr lang="ru-RU" i="1" dirty="0"/>
              <a:t>Конфликтные события </a:t>
            </a:r>
            <a:r>
              <a:rPr lang="ru-RU" dirty="0" smtClean="0"/>
              <a:t>– преступления</a:t>
            </a:r>
            <a:r>
              <a:rPr lang="ru-RU" dirty="0"/>
              <a:t>, несчастные случаи, столкновения, бытовые ссоры, имеющие ярко выраженную этническую (конфессиональную) окраску и вызвавшие массовые волнения (возможно, беспорядки</a:t>
            </a:r>
            <a:r>
              <a:rPr lang="ru-RU" dirty="0" smtClean="0"/>
              <a:t>) Ситуативный информационный взрыв</a:t>
            </a:r>
          </a:p>
          <a:p>
            <a:r>
              <a:rPr lang="ru-RU" b="1" u="sng" dirty="0" smtClean="0"/>
              <a:t>Ситуативный информационный взрыв</a:t>
            </a:r>
          </a:p>
          <a:p>
            <a:pPr marL="0" indent="0">
              <a:buNone/>
            </a:pPr>
            <a:r>
              <a:rPr lang="ru-RU" i="1" dirty="0"/>
              <a:t>Ситуативный информационный взрыв</a:t>
            </a:r>
            <a:r>
              <a:rPr lang="ru-RU" dirty="0"/>
              <a:t>, как правило, происходит в результате неосторожных высказываний, задевающих чувство собственного достоинства представителей этнической или конфессиональной группы, которые воспринимают их как оскорбление собственных традиций, обычаев, языка и т.д.</a:t>
            </a:r>
          </a:p>
        </p:txBody>
      </p:sp>
    </p:spTree>
    <p:extLst>
      <p:ext uri="{BB962C8B-B14F-4D97-AF65-F5344CB8AC3E}">
        <p14:creationId xmlns:p14="http://schemas.microsoft.com/office/powerpoint/2010/main" val="2073274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7.1. Алгоритм </a:t>
            </a:r>
            <a:r>
              <a:rPr lang="ru-RU" dirty="0"/>
              <a:t>коммуникации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условиях конфликтных событий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7285"/>
            <a:ext cx="10515600" cy="47901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Ключевые </a:t>
            </a:r>
            <a:r>
              <a:rPr lang="ru-RU" dirty="0"/>
              <a:t>особенности конфликтных событий: </a:t>
            </a:r>
            <a:endParaRPr lang="ru-RU" dirty="0" smtClean="0"/>
          </a:p>
          <a:p>
            <a:r>
              <a:rPr lang="ru-RU" dirty="0" smtClean="0"/>
              <a:t>внезапность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широкий </a:t>
            </a:r>
            <a:r>
              <a:rPr lang="ru-RU" dirty="0"/>
              <a:t>общественный резонанс, </a:t>
            </a:r>
            <a:endParaRPr lang="ru-RU" dirty="0" smtClean="0"/>
          </a:p>
          <a:p>
            <a:r>
              <a:rPr lang="ru-RU" dirty="0" smtClean="0"/>
              <a:t>быстрое </a:t>
            </a:r>
            <a:r>
              <a:rPr lang="ru-RU" dirty="0"/>
              <a:t>распространение информации через </a:t>
            </a:r>
            <a:r>
              <a:rPr lang="ru-RU" dirty="0" err="1" smtClean="0"/>
              <a:t>соцсети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значительная </a:t>
            </a:r>
            <a:r>
              <a:rPr lang="ru-RU" dirty="0"/>
              <a:t>роль правоохранительных органов и региональных органов государственной власти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920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7.1. Алгоритм </a:t>
            </a:r>
            <a:r>
              <a:rPr lang="ru-RU" dirty="0"/>
              <a:t>коммуникации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условиях конфликтных событий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8108"/>
            <a:ext cx="10515600" cy="4759332"/>
          </a:xfrm>
        </p:spPr>
        <p:txBody>
          <a:bodyPr/>
          <a:lstStyle/>
          <a:p>
            <a:r>
              <a:rPr lang="ru-RU" i="1" dirty="0"/>
              <a:t>Пример 1.</a:t>
            </a:r>
            <a:r>
              <a:rPr lang="ru-RU" dirty="0"/>
              <a:t> </a:t>
            </a:r>
            <a:r>
              <a:rPr lang="fr-FR" dirty="0"/>
              <a:t>«</a:t>
            </a:r>
            <a:r>
              <a:rPr lang="ru-RU" dirty="0"/>
              <a:t>17 марта 2019 г. выходец из Кыргызстана похитил и изнасиловал жительницу Якутска. Это происшествие вызвало массовые акции протеста, в которых приняли участие несколько тысяч человек».</a:t>
            </a:r>
          </a:p>
          <a:p>
            <a:r>
              <a:rPr lang="ru-RU" i="1" dirty="0"/>
              <a:t>Пример 2.</a:t>
            </a:r>
            <a:r>
              <a:rPr lang="ru-RU" dirty="0"/>
              <a:t> </a:t>
            </a:r>
            <a:r>
              <a:rPr lang="fr-FR" dirty="0"/>
              <a:t>«</a:t>
            </a:r>
            <a:r>
              <a:rPr lang="ru-RU" dirty="0"/>
              <a:t>13 июня 2019 г. в селе Чемодановка Пензенской области произошла массовая драка между жителями и цыганами, в которой приняли участие 150 человек. На следующий день 1,5 тыс. жителей села приняли участие в митинге и перекрыли федеральную трассу М-5 «Урал» с требованиям к властям обеспечить защиту и выселить всех цыган»</a:t>
            </a:r>
          </a:p>
        </p:txBody>
      </p:sp>
    </p:spTree>
    <p:extLst>
      <p:ext uri="{BB962C8B-B14F-4D97-AF65-F5344CB8AC3E}">
        <p14:creationId xmlns:p14="http://schemas.microsoft.com/office/powerpoint/2010/main" val="2390319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6" y="117370"/>
            <a:ext cx="11240784" cy="666772"/>
          </a:xfrm>
        </p:spPr>
        <p:txBody>
          <a:bodyPr/>
          <a:lstStyle/>
          <a:p>
            <a:r>
              <a:rPr lang="ru-RU" sz="3600" dirty="0" smtClean="0"/>
              <a:t>7.1. Как </a:t>
            </a:r>
            <a:r>
              <a:rPr lang="ru-RU" sz="3600" dirty="0"/>
              <a:t>правильно действовать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 </a:t>
            </a:r>
            <a:r>
              <a:rPr lang="ru-RU" sz="3600" dirty="0"/>
              <a:t>условиях конфликтных событий?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3565" y="1036321"/>
            <a:ext cx="12236521" cy="5151119"/>
          </a:xfrm>
        </p:spPr>
        <p:txBody>
          <a:bodyPr/>
          <a:lstStyle/>
          <a:p>
            <a:pPr lvl="0"/>
            <a:r>
              <a:rPr lang="ru-RU" sz="2200" dirty="0"/>
              <a:t>Оперативно предоставить комментарии, быть доступным для журналистов.</a:t>
            </a:r>
          </a:p>
          <a:p>
            <a:pPr lvl="0"/>
            <a:r>
              <a:rPr lang="ru-RU" sz="2200" dirty="0"/>
              <a:t>Если информации нет или она не проверена – говорить о том, что информация проверяется (фраза «комментариев нет» недопустима).</a:t>
            </a:r>
          </a:p>
          <a:p>
            <a:pPr lvl="0"/>
            <a:r>
              <a:rPr lang="ru-RU" sz="2200" dirty="0"/>
              <a:t>Изложить собственный взгляд доступным языком.</a:t>
            </a:r>
          </a:p>
          <a:p>
            <a:pPr lvl="0"/>
            <a:r>
              <a:rPr lang="ru-RU" sz="2200" dirty="0"/>
              <a:t>Проявить личное участие и сопереживание пострадавшим, акцент – на необходимости легализации/интеграции/социализации (в случае, если массовое недовольство направлено против мигрантов) вне зависимости от этнической принадлежности.</a:t>
            </a:r>
          </a:p>
          <a:p>
            <a:pPr lvl="0"/>
            <a:r>
              <a:rPr lang="ru-RU" sz="2200" dirty="0"/>
              <a:t>Предоставить сведения о том, что ведется объективное и всестороннее расследование, не обвинять никого до обнародования итогов расследования.</a:t>
            </a:r>
          </a:p>
          <a:p>
            <a:pPr lvl="0"/>
            <a:r>
              <a:rPr lang="ru-RU" sz="2200" dirty="0"/>
              <a:t>Рассказать о мерах, предпринимаемых для того, чтобы подобные ситуации не повторялись.</a:t>
            </a:r>
          </a:p>
          <a:p>
            <a:pPr lvl="0"/>
            <a:r>
              <a:rPr lang="ru-RU" sz="2200" dirty="0"/>
              <a:t>Сделать акцент на взаимодействии с правоохранительными органами и подчеркнуть сотрудничество со всеми заинтересованными сторонами.</a:t>
            </a:r>
          </a:p>
          <a:p>
            <a:r>
              <a:rPr lang="ru-RU" sz="2200" dirty="0"/>
              <a:t>Выразить благодарность СМИ и институтам гражданского общества за сотрудничество</a:t>
            </a:r>
          </a:p>
        </p:txBody>
      </p:sp>
    </p:spTree>
    <p:extLst>
      <p:ext uri="{BB962C8B-B14F-4D97-AF65-F5344CB8AC3E}">
        <p14:creationId xmlns:p14="http://schemas.microsoft.com/office/powerpoint/2010/main" val="9834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1. Нация и идеология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8764" y="733359"/>
            <a:ext cx="10394707" cy="3311189"/>
          </a:xfrm>
        </p:spPr>
        <p:txBody>
          <a:bodyPr/>
          <a:lstStyle/>
          <a:p>
            <a:r>
              <a:rPr lang="ru-RU" b="1" dirty="0" smtClean="0"/>
              <a:t>Национальная идентичность </a:t>
            </a:r>
            <a:r>
              <a:rPr lang="ru-RU" dirty="0" smtClean="0"/>
              <a:t>– </a:t>
            </a:r>
            <a:r>
              <a:rPr lang="ru-RU" dirty="0"/>
              <a:t>лишь один из многих ярусов личностной идентичности наряду с этнической, региональной, родовой, конфессиональной и др.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случае утраты интереса и </a:t>
            </a:r>
            <a:r>
              <a:rPr lang="ru-RU" dirty="0" smtClean="0"/>
              <a:t>доверия к </a:t>
            </a:r>
            <a:r>
              <a:rPr lang="ru-RU" dirty="0"/>
              <a:t>комплексу общенациональной мифологии, индивид может спонтанно (либо управляемо) выдвинуть на первый план вместо этого яруса любой другой. Как следствие, будут деформироваться и неизбежно разрушаться невидимые глазу «соединительные ткани» </a:t>
            </a:r>
            <a:r>
              <a:rPr lang="ru-RU" dirty="0" smtClean="0"/>
              <a:t>нации</a:t>
            </a:r>
          </a:p>
          <a:p>
            <a:r>
              <a:rPr lang="ru-RU" b="1" dirty="0" err="1"/>
              <a:t>Деактуализация</a:t>
            </a:r>
            <a:r>
              <a:rPr lang="ru-RU" b="1" dirty="0"/>
              <a:t> общенациональной гражданской идентичности легче всего происходит путём </a:t>
            </a:r>
            <a:r>
              <a:rPr lang="ru-RU" b="1" dirty="0" err="1"/>
              <a:t>гипертрофирования</a:t>
            </a:r>
            <a:r>
              <a:rPr lang="ru-RU" b="1" dirty="0"/>
              <a:t> идентичности этнокультурной или религиозной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52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564" y="117370"/>
            <a:ext cx="11220236" cy="666772"/>
          </a:xfrm>
        </p:spPr>
        <p:txBody>
          <a:bodyPr/>
          <a:lstStyle/>
          <a:p>
            <a:r>
              <a:rPr lang="ru-RU" sz="3600" dirty="0" smtClean="0"/>
              <a:t>7.1. Варианты </a:t>
            </a:r>
            <a:r>
              <a:rPr lang="ru-RU" sz="3600" dirty="0"/>
              <a:t>ключевых сообщений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 </a:t>
            </a:r>
            <a:r>
              <a:rPr lang="ru-RU" sz="3600" dirty="0"/>
              <a:t>условиях конфликтных событий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295657"/>
              </p:ext>
            </p:extLst>
          </p:nvPr>
        </p:nvGraphicFramePr>
        <p:xfrm>
          <a:off x="0" y="1150707"/>
          <a:ext cx="12192000" cy="5054884"/>
        </p:xfrm>
        <a:graphic>
          <a:graphicData uri="http://schemas.openxmlformats.org/drawingml/2006/table">
            <a:tbl>
              <a:tblPr firstRow="1" firstCol="1" bandRow="1"/>
              <a:tblGrid>
                <a:gridCol w="3734727">
                  <a:extLst>
                    <a:ext uri="{9D8B030D-6E8A-4147-A177-3AD203B41FA5}">
                      <a16:colId xmlns:a16="http://schemas.microsoft.com/office/drawing/2014/main" val="2086556384"/>
                    </a:ext>
                  </a:extLst>
                </a:gridCol>
                <a:gridCol w="4393273">
                  <a:extLst>
                    <a:ext uri="{9D8B030D-6E8A-4147-A177-3AD203B41FA5}">
                      <a16:colId xmlns:a16="http://schemas.microsoft.com/office/drawing/2014/main" val="155212617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38083703"/>
                    </a:ext>
                  </a:extLst>
                </a:gridCol>
              </a:tblGrid>
              <a:tr h="479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baseline="0" dirty="0">
                          <a:solidFill>
                            <a:srgbClr val="FF0000"/>
                          </a:solidFill>
                        </a:rPr>
                        <a:t>Потребности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baseline="0" dirty="0">
                          <a:solidFill>
                            <a:srgbClr val="FF0000"/>
                          </a:solidFill>
                        </a:rPr>
                        <a:t>Ключевые сообщения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b="1" baseline="0" dirty="0">
                          <a:solidFill>
                            <a:srgbClr val="FF0000"/>
                          </a:solidFill>
                        </a:rPr>
                        <a:t>Факты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56919"/>
                  </a:ext>
                </a:extLst>
              </a:tr>
              <a:tr h="1106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baseline="0" dirty="0"/>
                        <a:t>Безопасность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0" baseline="0" dirty="0"/>
                        <a:t>ЧТО? ДЛЯ КОГО?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0" baseline="0" dirty="0"/>
                        <a:t>Мы ставим безопасность жителей города во главу угла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0" baseline="0" dirty="0"/>
                        <a:t>Все виновные будут наказаны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564619"/>
                  </a:ext>
                </a:extLst>
              </a:tr>
              <a:tr h="2048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baseline="0" dirty="0"/>
                        <a:t>Экономическое благополучие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0" baseline="0" dirty="0"/>
                        <a:t>ЧТО? ЗАЧЕМ?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0" baseline="0" dirty="0"/>
                        <a:t>Мы гарантируем бесперебойную работу транспорта и торговли в целях обеспечения социальной стабильности и экономической устойчивости города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0" baseline="0" dirty="0"/>
                        <a:t>Вместо мигрантов, работавших на незаконных основаниях, будут наняты новые сотрудники, обеспечен дополнительный общественный транспорт, открыты новые торговые точки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53093"/>
                  </a:ext>
                </a:extLst>
              </a:tr>
              <a:tr h="1420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1" baseline="0" dirty="0"/>
                        <a:t>Гражданский мир и сотрудничество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0" baseline="0" dirty="0"/>
                        <a:t>ЧТО? ДЛЯ КОГО?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0" baseline="0" dirty="0"/>
                        <a:t>Мы стремимся к доверию между всеми жителями, вне зависимости от национальности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b="0" baseline="0" dirty="0"/>
                        <a:t>Будут предприняты меры по легализации/адаптации, в которую будут вовлечены все мигранты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883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5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67" y="117370"/>
            <a:ext cx="11261333" cy="666772"/>
          </a:xfrm>
        </p:spPr>
        <p:txBody>
          <a:bodyPr/>
          <a:lstStyle/>
          <a:p>
            <a:r>
              <a:rPr lang="ru-RU" sz="3600" dirty="0" smtClean="0"/>
              <a:t>7.2. Алгоритм </a:t>
            </a:r>
            <a:r>
              <a:rPr lang="ru-RU" sz="3600" dirty="0"/>
              <a:t>коммуникации в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условиях </a:t>
            </a:r>
            <a:r>
              <a:rPr lang="ru-RU" sz="3600" dirty="0"/>
              <a:t>ситуативного информационного взрыва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19883"/>
            <a:ext cx="12192000" cy="5067557"/>
          </a:xfrm>
        </p:spPr>
        <p:txBody>
          <a:bodyPr/>
          <a:lstStyle/>
          <a:p>
            <a:r>
              <a:rPr lang="ru-RU" dirty="0"/>
              <a:t>Ключевая особенность ситуативного информационного взрыва состоит в том, что он не имеет «событийной» основы и поэтому легко (часто легче, чем в случае конфликтных событий) поддается </a:t>
            </a:r>
            <a:r>
              <a:rPr lang="ru-RU" dirty="0" err="1"/>
              <a:t>медийной</a:t>
            </a:r>
            <a:r>
              <a:rPr lang="ru-RU" dirty="0"/>
              <a:t> </a:t>
            </a:r>
            <a:r>
              <a:rPr lang="ru-RU" dirty="0" smtClean="0"/>
              <a:t>эскалации</a:t>
            </a:r>
          </a:p>
          <a:p>
            <a:r>
              <a:rPr lang="ru-RU" dirty="0"/>
              <a:t>При разработке ключевых сообщений в условиях ситуативного информационного взрыва акцент необходимо делать на таких потребностях, как защита чувства собственного достоинства, сохранение свободы слова, бережное отношение к языку, традициям и обычаям этнических групп</a:t>
            </a:r>
          </a:p>
        </p:txBody>
      </p:sp>
    </p:spTree>
    <p:extLst>
      <p:ext uri="{BB962C8B-B14F-4D97-AF65-F5344CB8AC3E}">
        <p14:creationId xmlns:p14="http://schemas.microsoft.com/office/powerpoint/2010/main" val="4102940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7370"/>
            <a:ext cx="11353800" cy="666772"/>
          </a:xfrm>
        </p:spPr>
        <p:txBody>
          <a:bodyPr/>
          <a:lstStyle/>
          <a:p>
            <a:r>
              <a:rPr lang="ru-RU" sz="3600" dirty="0" smtClean="0"/>
              <a:t>7.2. Алгоритм </a:t>
            </a:r>
            <a:r>
              <a:rPr lang="ru-RU" sz="3600" dirty="0"/>
              <a:t>коммуникации в </a:t>
            </a:r>
            <a:br>
              <a:rPr lang="ru-RU" sz="3600" dirty="0"/>
            </a:br>
            <a:r>
              <a:rPr lang="ru-RU" sz="3600" dirty="0"/>
              <a:t>условиях ситуативного информационного взрыва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Пример 1.</a:t>
            </a:r>
            <a:r>
              <a:rPr lang="ru-RU" dirty="0"/>
              <a:t> «20 ноября 2019 г. известный филолог </a:t>
            </a:r>
            <a:r>
              <a:rPr lang="ru-RU" dirty="0" err="1"/>
              <a:t>Гасан</a:t>
            </a:r>
            <a:r>
              <a:rPr lang="ru-RU" dirty="0"/>
              <a:t> Гусейнов опубликовал в </a:t>
            </a:r>
            <a:r>
              <a:rPr lang="ru-RU" dirty="0" err="1"/>
              <a:t>Фейсбуке</a:t>
            </a:r>
            <a:r>
              <a:rPr lang="ru-RU" dirty="0"/>
              <a:t> пост, в котором содержалось следующее утверждение: «В Москве, с сотнями тысяч украинцев и татар, </a:t>
            </a:r>
            <a:r>
              <a:rPr lang="ru-RU" dirty="0" err="1"/>
              <a:t>кыргызов</a:t>
            </a:r>
            <a:r>
              <a:rPr lang="ru-RU" dirty="0"/>
              <a:t> и узбеков, китайцев и немцев, невозможно днем с огнем найти ничего на других языках, кроме того убогого клоачного русского, на котором сейчас говорит и пишет эта страна».</a:t>
            </a:r>
          </a:p>
          <a:p>
            <a:r>
              <a:rPr lang="ru-RU" i="1" dirty="0" smtClean="0"/>
              <a:t>Пример 2. </a:t>
            </a:r>
            <a:r>
              <a:rPr lang="ru-RU" dirty="0" smtClean="0"/>
              <a:t>«Председатель Духовного собрания мусульман России (ДСМР) муфтий </a:t>
            </a:r>
            <a:r>
              <a:rPr lang="ru-RU" dirty="0" err="1" smtClean="0"/>
              <a:t>Альбир</a:t>
            </a:r>
            <a:r>
              <a:rPr lang="ru-RU" dirty="0" smtClean="0"/>
              <a:t> </a:t>
            </a:r>
            <a:r>
              <a:rPr lang="ru-RU" dirty="0" err="1" smtClean="0"/>
              <a:t>Крганов</a:t>
            </a:r>
            <a:r>
              <a:rPr lang="ru-RU" dirty="0" smtClean="0"/>
              <a:t> потребовал от создателей сериала «</a:t>
            </a:r>
            <a:r>
              <a:rPr lang="ru-RU" dirty="0" err="1" smtClean="0"/>
              <a:t>Зулейха</a:t>
            </a:r>
            <a:r>
              <a:rPr lang="ru-RU" dirty="0" smtClean="0"/>
              <a:t> открывает глаза» извинений за то, что в качестве имен политических заключенных в картине были использованы имена российских представителей мусульманского духовенства»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092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7370"/>
            <a:ext cx="11353800" cy="666772"/>
          </a:xfrm>
        </p:spPr>
        <p:txBody>
          <a:bodyPr/>
          <a:lstStyle/>
          <a:p>
            <a:r>
              <a:rPr lang="ru-RU" sz="3600" dirty="0" smtClean="0"/>
              <a:t>7.2. Как </a:t>
            </a:r>
            <a:r>
              <a:rPr lang="ru-RU" sz="3600" dirty="0"/>
              <a:t>правильно действовать в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условиях </a:t>
            </a:r>
            <a:r>
              <a:rPr lang="ru-RU" sz="3600" dirty="0"/>
              <a:t>ситуативного информационного взрыва?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36321"/>
            <a:ext cx="11353800" cy="5151119"/>
          </a:xfrm>
        </p:spPr>
        <p:txBody>
          <a:bodyPr/>
          <a:lstStyle/>
          <a:p>
            <a:r>
              <a:rPr lang="ru-RU"/>
              <a:t>Реакция должна быть оперативной.</a:t>
            </a:r>
          </a:p>
          <a:p>
            <a:r>
              <a:rPr lang="ru-RU"/>
              <a:t>Дать полную и точную картину ситуации, устраняя все преувеличения и домыслы, убедившись, что это не фейк.</a:t>
            </a:r>
          </a:p>
          <a:p>
            <a:r>
              <a:rPr lang="ru-RU"/>
              <a:t>В том случае, если это фейк – разоблачить его и сообщить о намерении подать судебный иск против его инициаторов и/или обратиться в правоохранительные органы. </a:t>
            </a:r>
          </a:p>
          <a:p>
            <a:r>
              <a:rPr lang="ru-RU"/>
              <a:t>Сделать акцент на объективных критериях (нормативные документы, этические нормы), в соответствии с которыми оценивается ситуация. На основании конкретных критериев четко заявить, что подобные действия недопустимы.</a:t>
            </a:r>
          </a:p>
          <a:p>
            <a:r>
              <a:rPr lang="ru-RU"/>
              <a:t>Рассказать о том, что будет предпринято для того, чтобы минимизировать вероятность подобных ситуаций в будущем.</a:t>
            </a:r>
          </a:p>
        </p:txBody>
      </p:sp>
    </p:spTree>
    <p:extLst>
      <p:ext uri="{BB962C8B-B14F-4D97-AF65-F5344CB8AC3E}">
        <p14:creationId xmlns:p14="http://schemas.microsoft.com/office/powerpoint/2010/main" val="2973561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42" y="117370"/>
            <a:ext cx="11251058" cy="666772"/>
          </a:xfrm>
        </p:spPr>
        <p:txBody>
          <a:bodyPr/>
          <a:lstStyle/>
          <a:p>
            <a:r>
              <a:rPr lang="ru-RU" sz="3200" dirty="0" smtClean="0"/>
              <a:t>7.2. Варианты </a:t>
            </a:r>
            <a:r>
              <a:rPr lang="ru-RU" sz="3200" dirty="0"/>
              <a:t>ключевых сообщений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/>
              <a:t>условиях ситуативного информационного взрыва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705638"/>
              </p:ext>
            </p:extLst>
          </p:nvPr>
        </p:nvGraphicFramePr>
        <p:xfrm>
          <a:off x="0" y="986319"/>
          <a:ext cx="12072135" cy="5445952"/>
        </p:xfrm>
        <a:graphic>
          <a:graphicData uri="http://schemas.openxmlformats.org/drawingml/2006/table">
            <a:tbl>
              <a:tblPr firstRow="1" firstCol="1" bandRow="1"/>
              <a:tblGrid>
                <a:gridCol w="3726943">
                  <a:extLst>
                    <a:ext uri="{9D8B030D-6E8A-4147-A177-3AD203B41FA5}">
                      <a16:colId xmlns:a16="http://schemas.microsoft.com/office/drawing/2014/main" val="3517237091"/>
                    </a:ext>
                  </a:extLst>
                </a:gridCol>
                <a:gridCol w="4321147">
                  <a:extLst>
                    <a:ext uri="{9D8B030D-6E8A-4147-A177-3AD203B41FA5}">
                      <a16:colId xmlns:a16="http://schemas.microsoft.com/office/drawing/2014/main" val="3988569107"/>
                    </a:ext>
                  </a:extLst>
                </a:gridCol>
                <a:gridCol w="4024045">
                  <a:extLst>
                    <a:ext uri="{9D8B030D-6E8A-4147-A177-3AD203B41FA5}">
                      <a16:colId xmlns:a16="http://schemas.microsoft.com/office/drawing/2014/main" val="2180547413"/>
                    </a:ext>
                  </a:extLst>
                </a:gridCol>
              </a:tblGrid>
              <a:tr h="466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Потребности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Ключевые сообщения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Факты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146285"/>
                  </a:ext>
                </a:extLst>
              </a:tr>
              <a:tr h="176209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 Light" panose="020F03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Защита чувства собственного достоинства</a:t>
                      </a:r>
                      <a:endParaRPr lang="ru-RU" sz="2400" b="1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ЧТО? ЗАЧЕМ?</a:t>
                      </a:r>
                      <a:endParaRPr lang="ru-RU" sz="17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Оскорбления или пренебрежительные высказывания в отношении любой национальности недопустимы, так как межнациональный мир – основополагающая ценность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Допустивший оскорбление должен извиниться, корректно объяснить свою позицию, в противном случае он будет наказан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243537"/>
                  </a:ext>
                </a:extLst>
              </a:tr>
              <a:tr h="1481616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 Light" panose="020F03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Свобода слова и высказываний</a:t>
                      </a:r>
                      <a:endParaRPr lang="ru-RU" sz="2400" b="1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ЧТО? ДЛЯ КОГО?</a:t>
                      </a:r>
                      <a:endParaRPr lang="ru-RU" sz="17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Каждый человек имеет право открыто высказывать свое мнение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Никаких дополнительных административных и законодательных ограничений на высказывания в СМИ и в Интернете не будет, каждый случай будет рассматриваться отдельно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951315"/>
                  </a:ext>
                </a:extLst>
              </a:tr>
              <a:tr h="141651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 Light" panose="020F0302020204030204" pitchFamily="34" charset="0"/>
                          <a:ea typeface="Arial Unicode MS"/>
                          <a:cs typeface="Times New Roman" panose="02020603050405020304" pitchFamily="18" charset="0"/>
                        </a:rPr>
                        <a:t>Культура языка</a:t>
                      </a:r>
                      <a:endParaRPr lang="ru-RU" sz="2400" b="1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ЧТО? ЗАЧЕМ?</a:t>
                      </a:r>
                      <a:endParaRPr lang="ru-RU" sz="17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Мы стремимся к соблюдению и распространению культурных норм русского языка для сохранения и приумножения культурного наследия 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8984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Запрет на использование оскорбительной/</a:t>
                      </a:r>
                      <a:r>
                        <a:rPr lang="ru-RU" sz="170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обсценной</a:t>
                      </a: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Arial Unicode MS"/>
                          <a:cs typeface="Calibri" panose="020F0502020204030204" pitchFamily="34" charset="0"/>
                        </a:rPr>
                        <a:t> лексики в государственных СМИ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 Unicode MS"/>
                        <a:cs typeface="Arial Unicode MS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2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951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194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7370"/>
            <a:ext cx="11353800" cy="666772"/>
          </a:xfrm>
        </p:spPr>
        <p:txBody>
          <a:bodyPr/>
          <a:lstStyle/>
          <a:p>
            <a:r>
              <a:rPr lang="ru-RU" sz="3600" dirty="0" smtClean="0"/>
              <a:t>8. Правила </a:t>
            </a:r>
            <a:r>
              <a:rPr lang="ru-RU" sz="3600" dirty="0"/>
              <a:t>поведения в социальных сетях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2193" y="784142"/>
            <a:ext cx="12274193" cy="5151119"/>
          </a:xfrm>
        </p:spPr>
        <p:txBody>
          <a:bodyPr/>
          <a:lstStyle/>
          <a:p>
            <a:r>
              <a:rPr lang="ru-RU" dirty="0"/>
              <a:t>Важно использовать не только официальные страницы органов власти, но и личные страницы спикеров, в том числе </a:t>
            </a:r>
            <a:r>
              <a:rPr lang="ru-RU" dirty="0" smtClean="0"/>
              <a:t>руководителей (что продемонстрирует </a:t>
            </a:r>
            <a:r>
              <a:rPr lang="ru-RU" dirty="0"/>
              <a:t>личную вовлеченность и заинтересованность спикеров и руководства в выяснении причин и в урегулировании кризисной </a:t>
            </a:r>
            <a:r>
              <a:rPr lang="ru-RU" dirty="0" smtClean="0"/>
              <a:t>ситуации)</a:t>
            </a:r>
          </a:p>
          <a:p>
            <a:r>
              <a:rPr lang="ru-RU" dirty="0"/>
              <a:t>Ответы на вопросы в социальных сетях должны даваться максимально оперативно (в диапазоне нескольких </a:t>
            </a:r>
            <a:r>
              <a:rPr lang="ru-RU" dirty="0" smtClean="0"/>
              <a:t>минут)</a:t>
            </a:r>
          </a:p>
          <a:p>
            <a:r>
              <a:rPr lang="ru-RU" dirty="0" smtClean="0"/>
              <a:t>Спикеры </a:t>
            </a:r>
            <a:r>
              <a:rPr lang="ru-RU" dirty="0"/>
              <a:t>должны не только отвечать на вопросы, но и давать комментарии, в том числе упреждающие те вопросы, которые могут быть </a:t>
            </a:r>
            <a:r>
              <a:rPr lang="ru-RU" dirty="0" smtClean="0"/>
              <a:t>заданы</a:t>
            </a:r>
          </a:p>
          <a:p>
            <a:r>
              <a:rPr lang="ru-RU" dirty="0" smtClean="0"/>
              <a:t>Допустимо делиться </a:t>
            </a:r>
            <a:r>
              <a:rPr lang="ru-RU" dirty="0"/>
              <a:t>своими эмоциями и </a:t>
            </a:r>
            <a:r>
              <a:rPr lang="ru-RU" dirty="0" smtClean="0"/>
              <a:t>переживаниями (при условии проявления сдержанности, </a:t>
            </a:r>
            <a:r>
              <a:rPr lang="ru-RU" dirty="0"/>
              <a:t>чтобы не создавалось впечатления, что чувства мешают контролировать </a:t>
            </a:r>
            <a:r>
              <a:rPr lang="ru-RU" dirty="0" smtClean="0"/>
              <a:t>ситуацию)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514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13" y="0"/>
            <a:ext cx="10515600" cy="666772"/>
          </a:xfrm>
        </p:spPr>
        <p:txBody>
          <a:bodyPr/>
          <a:lstStyle/>
          <a:p>
            <a:r>
              <a:rPr lang="ru-RU" sz="3600" dirty="0"/>
              <a:t>8. Правила поведения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 </a:t>
            </a:r>
            <a:r>
              <a:rPr lang="ru-RU" sz="3600" dirty="0"/>
              <a:t>социальных сетях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Официальные и личные страницы в социальных сетях, с одной стороны, необходимы, а с другой – могут стать объектом критики и нанесения репетиционного </a:t>
            </a:r>
            <a:r>
              <a:rPr lang="ru-RU" dirty="0" smtClean="0"/>
              <a:t>ущерба</a:t>
            </a:r>
          </a:p>
          <a:p>
            <a:pPr marL="0" indent="0">
              <a:buNone/>
            </a:pPr>
            <a:r>
              <a:rPr lang="ru-RU" u="sng" dirty="0"/>
              <a:t>Возможные ошибки при ведении </a:t>
            </a:r>
            <a:r>
              <a:rPr lang="ru-RU" u="sng" dirty="0" err="1"/>
              <a:t>соцсетей</a:t>
            </a:r>
            <a:r>
              <a:rPr lang="ru-RU" dirty="0"/>
              <a:t>: </a:t>
            </a:r>
            <a:endParaRPr lang="ru-RU" dirty="0" smtClean="0"/>
          </a:p>
          <a:p>
            <a:pPr lvl="0"/>
            <a:r>
              <a:rPr lang="ru-RU" sz="2400" dirty="0"/>
              <a:t>орфографические ошибки;</a:t>
            </a:r>
          </a:p>
          <a:p>
            <a:pPr lvl="0"/>
            <a:r>
              <a:rPr lang="ru-RU" sz="2400" dirty="0"/>
              <a:t>неосторожные высказывания, которые могут быть восприняты как оскорбление или проявления дискриминации; </a:t>
            </a:r>
          </a:p>
          <a:p>
            <a:pPr lvl="0"/>
            <a:r>
              <a:rPr lang="ru-RU" sz="2400" dirty="0"/>
              <a:t>изложение недостоверной информации;</a:t>
            </a:r>
          </a:p>
          <a:p>
            <a:r>
              <a:rPr lang="ru-RU" sz="2400" dirty="0"/>
              <a:t>нарушение правил корпоративной этики, размещение текстов/изображений, которые могут быть расценены как излишне откровенные, наносящие репетиционный ущерб и/или несовместимые со статусом государственного служащего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573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Спасибо за внимание!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Буданов Максим Александрович</a:t>
            </a:r>
            <a:r>
              <a:rPr lang="ru-RU" dirty="0" smtClean="0"/>
              <a:t>, кандидат исторических наук, доцент </a:t>
            </a:r>
            <a:r>
              <a:rPr lang="ru-RU" b="1" dirty="0" smtClean="0">
                <a:solidFill>
                  <a:srgbClr val="FF0000"/>
                </a:solidFill>
              </a:rPr>
              <a:t>кафедры управления в сфере межэтнических и межконфессиональных отношений </a:t>
            </a:r>
            <a:r>
              <a:rPr lang="ru-RU" dirty="0" smtClean="0"/>
              <a:t>факультета государственного управления МГУ имени М.В. Ломоносова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en-US" sz="5400" dirty="0" smtClean="0">
                <a:hlinkClick r:id="rId2"/>
              </a:rPr>
              <a:t>budanov@spa.msu.ru</a:t>
            </a:r>
            <a:r>
              <a:rPr lang="en-US" sz="5400" dirty="0" smtClean="0"/>
              <a:t>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41622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Нация и идеология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Если идея российской гражданской нации подразумевает </a:t>
            </a:r>
            <a:r>
              <a:rPr lang="ru-RU" dirty="0" err="1"/>
              <a:t>сверхэтничную</a:t>
            </a:r>
            <a:r>
              <a:rPr lang="ru-RU" dirty="0"/>
              <a:t> и </a:t>
            </a:r>
            <a:r>
              <a:rPr lang="ru-RU" dirty="0" err="1"/>
              <a:t>внеконфессиональную</a:t>
            </a:r>
            <a:r>
              <a:rPr lang="ru-RU" dirty="0"/>
              <a:t> общность, то в известных нам квазицивилизационных проектах господствуют не интеграционные, а, наоборот, сегрегационные установки – на основе расовых, этнокультурных, конфессиональных и т.п. </a:t>
            </a:r>
            <a:r>
              <a:rPr lang="ru-RU" dirty="0" smtClean="0"/>
              <a:t>предпочтений</a:t>
            </a:r>
          </a:p>
          <a:p>
            <a:r>
              <a:rPr lang="ru-RU" dirty="0"/>
              <a:t>В 1990-е гг. </a:t>
            </a:r>
            <a:r>
              <a:rPr lang="ru-RU" dirty="0" smtClean="0"/>
              <a:t>во всём мире происходит быстрое возвращение </a:t>
            </a:r>
            <a:r>
              <a:rPr lang="ru-RU" b="1" i="1" dirty="0" smtClean="0"/>
              <a:t>национализма</a:t>
            </a:r>
          </a:p>
          <a:p>
            <a:r>
              <a:rPr lang="ru-RU" dirty="0" smtClean="0"/>
              <a:t>Возвращение национализма </a:t>
            </a:r>
            <a:r>
              <a:rPr lang="ru-RU" dirty="0"/>
              <a:t>произошло в очень разрушительном для мирового порядка варианте – в виде </a:t>
            </a:r>
            <a:r>
              <a:rPr lang="ru-RU" b="1" i="1" dirty="0"/>
              <a:t>этнофаворитизма</a:t>
            </a:r>
            <a:r>
              <a:rPr lang="ru-RU" dirty="0"/>
              <a:t> и национального реваншизма самого разного происхождения и самой широкой географии</a:t>
            </a:r>
          </a:p>
        </p:txBody>
      </p:sp>
    </p:spTree>
    <p:extLst>
      <p:ext uri="{BB962C8B-B14F-4D97-AF65-F5344CB8AC3E}">
        <p14:creationId xmlns:p14="http://schemas.microsoft.com/office/powerpoint/2010/main" val="13774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7370"/>
            <a:ext cx="6954982" cy="666772"/>
          </a:xfrm>
        </p:spPr>
        <p:txBody>
          <a:bodyPr/>
          <a:lstStyle/>
          <a:p>
            <a:r>
              <a:rPr lang="ru-RU" dirty="0" smtClean="0"/>
              <a:t>2.Технологии </a:t>
            </a:r>
            <a:r>
              <a:rPr lang="ru-RU" dirty="0"/>
              <a:t>разрывов коллективной мифологии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3945"/>
            <a:ext cx="10515600" cy="4753495"/>
          </a:xfrm>
        </p:spPr>
        <p:txBody>
          <a:bodyPr/>
          <a:lstStyle/>
          <a:p>
            <a:r>
              <a:rPr lang="ru-RU" dirty="0"/>
              <a:t>Основная цель любого деструктивного влияния на коллективную идентичность нации – разобщение и </a:t>
            </a:r>
            <a:r>
              <a:rPr lang="ru-RU" dirty="0" err="1" smtClean="0"/>
              <a:t>атомизация</a:t>
            </a:r>
            <a:endParaRPr lang="ru-RU" dirty="0" smtClean="0"/>
          </a:p>
          <a:p>
            <a:r>
              <a:rPr lang="ru-RU" dirty="0"/>
              <a:t>Нация как большой политический коллектив нужна для того, чтобы примирять социальные </a:t>
            </a:r>
            <a:r>
              <a:rPr lang="ru-RU" dirty="0" smtClean="0"/>
              <a:t>противоречия</a:t>
            </a:r>
          </a:p>
          <a:p>
            <a:r>
              <a:rPr lang="ru-RU" dirty="0"/>
              <a:t>деятельность по дискредитации коллективных мифов и навязывание мифов деструктивного содержания чрезвычайно опасна для национального единства</a:t>
            </a:r>
          </a:p>
        </p:txBody>
      </p:sp>
    </p:spTree>
    <p:extLst>
      <p:ext uri="{BB962C8B-B14F-4D97-AF65-F5344CB8AC3E}">
        <p14:creationId xmlns:p14="http://schemas.microsoft.com/office/powerpoint/2010/main" val="283577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Технологии </a:t>
            </a:r>
            <a:r>
              <a:rPr lang="ru-RU" dirty="0"/>
              <a:t>разрывов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коллективной </a:t>
            </a:r>
            <a:r>
              <a:rPr lang="ru-RU" dirty="0"/>
              <a:t>мифологии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26058"/>
            <a:ext cx="10515600" cy="4461382"/>
          </a:xfrm>
        </p:spPr>
        <p:txBody>
          <a:bodyPr/>
          <a:lstStyle/>
          <a:p>
            <a:r>
              <a:rPr lang="ru-RU" b="1" i="1" dirty="0" smtClean="0"/>
              <a:t>Страна- «жертва» </a:t>
            </a:r>
            <a:r>
              <a:rPr lang="ru-RU" dirty="0" smtClean="0"/>
              <a:t>– в данном случае понимается государства, оказывающееся объектом информационных диверсий извне</a:t>
            </a:r>
            <a:endParaRPr lang="ru-RU" b="1" i="1" dirty="0" smtClean="0"/>
          </a:p>
          <a:p>
            <a:r>
              <a:rPr lang="ru-RU" b="1" i="1" dirty="0" smtClean="0"/>
              <a:t>Формирование </a:t>
            </a:r>
            <a:r>
              <a:rPr lang="ru-RU" b="1" i="1" dirty="0"/>
              <a:t>комплекса «исторической вины»</a:t>
            </a:r>
            <a:r>
              <a:rPr lang="ru-RU" dirty="0"/>
              <a:t> в обществе страны-«жертвы»</a:t>
            </a:r>
          </a:p>
        </p:txBody>
      </p:sp>
    </p:spTree>
    <p:extLst>
      <p:ext uri="{BB962C8B-B14F-4D97-AF65-F5344CB8AC3E}">
        <p14:creationId xmlns:p14="http://schemas.microsoft.com/office/powerpoint/2010/main" val="3714093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9261"/>
            <a:ext cx="10515600" cy="666772"/>
          </a:xfrm>
        </p:spPr>
        <p:txBody>
          <a:bodyPr/>
          <a:lstStyle/>
          <a:p>
            <a:r>
              <a:rPr lang="ru-RU" dirty="0" smtClean="0"/>
              <a:t>2.Характерные черты технологии </a:t>
            </a:r>
            <a:r>
              <a:rPr lang="ru-RU" dirty="0"/>
              <a:t>разрывов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4109"/>
            <a:ext cx="12192000" cy="4483331"/>
          </a:xfrm>
        </p:spPr>
        <p:txBody>
          <a:bodyPr/>
          <a:lstStyle/>
          <a:p>
            <a:pPr lvl="0"/>
            <a:r>
              <a:rPr lang="ru-RU" dirty="0"/>
              <a:t>ставятся под сомнение общепринятые в научной и учебной литературе трактовки исторических событий и процессов – исходы военных конфликтов и отдельных сражений, расширение границ России и т.д., а так называемой официальной исторической науке вменяется в вину политическая ангажированность и необъективность </a:t>
            </a:r>
            <a:r>
              <a:rPr lang="ru-RU" dirty="0" smtClean="0"/>
              <a:t>выводов;</a:t>
            </a:r>
            <a:endParaRPr lang="ru-RU" dirty="0"/>
          </a:p>
          <a:p>
            <a:pPr lvl="0"/>
            <a:r>
              <a:rPr lang="ru-RU" dirty="0"/>
              <a:t>пересматриваются результаты общеизвестных событий – число жертв конфликтов, соотношение военных потерь и проч</a:t>
            </a:r>
            <a:r>
              <a:rPr lang="ru-RU" dirty="0" smtClean="0"/>
              <a:t>.;</a:t>
            </a:r>
            <a:endParaRPr lang="ru-RU" dirty="0"/>
          </a:p>
          <a:p>
            <a:r>
              <a:rPr lang="ru-RU" dirty="0"/>
              <a:t>меняется иерархия значимости </a:t>
            </a:r>
            <a:r>
              <a:rPr lang="ru-RU" dirty="0" smtClean="0"/>
              <a:t>событий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425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450" y="707920"/>
            <a:ext cx="10515600" cy="66677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2.1. К комплексу причин уязвимости российского общества в отношении манипуляции историческим массовым сознанием можно отнести следующие его специфические черты: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05000"/>
            <a:ext cx="12192000" cy="4282440"/>
          </a:xfrm>
        </p:spPr>
        <p:txBody>
          <a:bodyPr/>
          <a:lstStyle/>
          <a:p>
            <a:pPr lvl="0"/>
            <a:r>
              <a:rPr lang="ru-RU" dirty="0" smtClean="0"/>
              <a:t>отсутствие общепризнанных и бесспорных оценок ключевых моментов российской истории (от крещения Руси до событий начала </a:t>
            </a:r>
            <a:r>
              <a:rPr lang="en-US" dirty="0" smtClean="0"/>
              <a:t>XXI</a:t>
            </a:r>
            <a:r>
              <a:rPr lang="ru-RU" dirty="0" smtClean="0"/>
              <a:t> в.);</a:t>
            </a:r>
          </a:p>
          <a:p>
            <a:pPr lvl="0"/>
            <a:r>
              <a:rPr lang="ru-RU" dirty="0" smtClean="0"/>
              <a:t>дискуссионность т.н. «человеческой цены» практически всех геополитических достижений российской цивилизации;</a:t>
            </a:r>
          </a:p>
          <a:p>
            <a:r>
              <a:rPr lang="ru-RU" dirty="0" smtClean="0"/>
              <a:t>беспрецедентно высокая планка гуманистического отношения к политике и общественной деятельности, заложенная русской литературой и в целом российской культурой </a:t>
            </a:r>
            <a:r>
              <a:rPr lang="en-US" dirty="0" smtClean="0"/>
              <a:t>XIX</a:t>
            </a:r>
            <a:r>
              <a:rPr lang="ru-RU" dirty="0" smtClean="0"/>
              <a:t>-</a:t>
            </a:r>
            <a:r>
              <a:rPr lang="en-US" dirty="0" smtClean="0"/>
              <a:t>XX </a:t>
            </a:r>
            <a:r>
              <a:rPr lang="ru-RU" dirty="0" smtClean="0"/>
              <a:t>вв., а также привычка к рефлексии, исторической самооценке и самокритике в российской интеллектуальной традиции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6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7370"/>
            <a:ext cx="11353800" cy="666772"/>
          </a:xfrm>
        </p:spPr>
        <p:txBody>
          <a:bodyPr/>
          <a:lstStyle/>
          <a:p>
            <a:r>
              <a:rPr lang="ru-RU" sz="3200" dirty="0" smtClean="0"/>
              <a:t>2.2. Факторы </a:t>
            </a:r>
            <a:r>
              <a:rPr lang="ru-RU" sz="3200" dirty="0"/>
              <a:t>уязвимости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российского </a:t>
            </a:r>
            <a:r>
              <a:rPr lang="ru-RU" sz="3200" dirty="0"/>
              <a:t>общества </a:t>
            </a:r>
            <a:r>
              <a:rPr lang="ru-RU" sz="3200" dirty="0" smtClean="0"/>
              <a:t>в информационном пространстве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Манипуляции наиболее действенны и опасны на уровне коллективных мифов</a:t>
            </a:r>
            <a:endParaRPr lang="ru-RU" dirty="0" smtClean="0"/>
          </a:p>
          <a:p>
            <a:r>
              <a:rPr lang="ru-RU" dirty="0" smtClean="0"/>
              <a:t>Отсутствие в российской идеологической базе </a:t>
            </a:r>
            <a:r>
              <a:rPr lang="ru-RU" dirty="0" err="1" smtClean="0"/>
              <a:t>нациестроительства</a:t>
            </a:r>
            <a:r>
              <a:rPr lang="ru-RU" dirty="0" smtClean="0"/>
              <a:t>  </a:t>
            </a:r>
            <a:r>
              <a:rPr lang="ru-RU" b="1" dirty="0"/>
              <a:t>корпуса </a:t>
            </a:r>
            <a:r>
              <a:rPr lang="ru-RU" b="1" dirty="0" smtClean="0"/>
              <a:t>общепризнанных идей</a:t>
            </a:r>
            <a:r>
              <a:rPr lang="ru-RU" dirty="0" smtClean="0"/>
              <a:t>, равно как и  </a:t>
            </a:r>
            <a:r>
              <a:rPr lang="ru-RU" dirty="0"/>
              <a:t>табуированных </a:t>
            </a:r>
            <a:r>
              <a:rPr lang="ru-RU" dirty="0" smtClean="0"/>
              <a:t>тем, что </a:t>
            </a:r>
            <a:r>
              <a:rPr lang="ru-RU" dirty="0"/>
              <a:t>провоцирует непрекращающиеся испытания на прочность по отношению к главным национальным </a:t>
            </a:r>
            <a:r>
              <a:rPr lang="ru-RU" dirty="0" smtClean="0"/>
              <a:t>мифам;</a:t>
            </a:r>
          </a:p>
          <a:p>
            <a:r>
              <a:rPr lang="ru-RU" dirty="0"/>
              <a:t>Российская информационная культура допускает и поощряет вечные </a:t>
            </a:r>
            <a:r>
              <a:rPr lang="ru-RU" dirty="0" smtClean="0"/>
              <a:t>сомнения; трактовки </a:t>
            </a:r>
            <a:r>
              <a:rPr lang="ru-RU" dirty="0"/>
              <a:t>удалённых от нас во времени событий с каждым новым поколением всё проще пересматривать и </a:t>
            </a:r>
            <a:r>
              <a:rPr lang="ru-RU" dirty="0" smtClean="0"/>
              <a:t>переосмысливать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0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роды">
      <a:majorFont>
        <a:latin typeface="Myriad Pro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2591</Words>
  <Application>Microsoft Office PowerPoint</Application>
  <PresentationFormat>Широкоэкранный</PresentationFormat>
  <Paragraphs>206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Myriad Pro</vt:lpstr>
      <vt:lpstr>Times New Roman</vt:lpstr>
      <vt:lpstr>PT Sans</vt:lpstr>
      <vt:lpstr>Arial</vt:lpstr>
      <vt:lpstr>Arial Unicode MS</vt:lpstr>
      <vt:lpstr>Calibri Light</vt:lpstr>
      <vt:lpstr>Calibri</vt:lpstr>
      <vt:lpstr>Тема Office</vt:lpstr>
      <vt:lpstr>Профилактика экстремизма.  Разоблачение попыток оказания деструктивного внешнего влияния на межнациональные и межконфессиональные отношения</vt:lpstr>
      <vt:lpstr>1. Нация и идеология</vt:lpstr>
      <vt:lpstr>1. Нация и идеология</vt:lpstr>
      <vt:lpstr>1. Нация и идеология</vt:lpstr>
      <vt:lpstr>2.Технологии разрывов коллективной мифологии</vt:lpstr>
      <vt:lpstr>2. Технологии разрывов  коллективной мифологии</vt:lpstr>
      <vt:lpstr>2.Характерные черты технологии разрывов</vt:lpstr>
      <vt:lpstr>2.1. К комплексу причин уязвимости российского общества в отношении манипуляции историческим массовым сознанием можно отнести следующие его специфические черты:</vt:lpstr>
      <vt:lpstr>2.2. Факторы уязвимости  российского общества в информационном пространстве</vt:lpstr>
      <vt:lpstr>3.1. «Неправильная история». </vt:lpstr>
      <vt:lpstr>3.2. Антимиф об отсталости страны-«жертвы» от передовых центров мировой цивилизации </vt:lpstr>
      <vt:lpstr>4.1.Примеры попыток оказания деструктивного внешнего влияния</vt:lpstr>
      <vt:lpstr>4.1. Примеры попыток оказания деструктивного внешнего влияния</vt:lpstr>
      <vt:lpstr>4.2. Примеры попыток оказания деструктивного внешнего влияния</vt:lpstr>
      <vt:lpstr>4.2.Блокирование конструктивной стратегии поведения людей:</vt:lpstr>
      <vt:lpstr>Взаимодействие со СМИ </vt:lpstr>
      <vt:lpstr>5. Особенности репрезентации  этнических кризисов в информационном пространстве</vt:lpstr>
      <vt:lpstr>5.1.Как СМИ привлекают внимание читателей к своим публикациям о кризисной ситуации?</vt:lpstr>
      <vt:lpstr>5.1.Как СМИ привлекают внимание читателей к своим публикациям о кризисной ситуации?</vt:lpstr>
      <vt:lpstr>5.2.Способы конструирования кликбейт-заголовков в публикациях российских СМИ о конфликте в селе Чемодановка в Пензенской области летом 2019 г. (на примере интернет-изданий Газета.Ru и Lenta.ru)</vt:lpstr>
      <vt:lpstr>5.2.Способы конструирования кликбейт-заголовков  в публикациях российских СМИ о конфликте в селе Чемодановка в Пензенской области летом 2019 г. (на примере интернет-изданий Газета.Ru и Lenta.ru)</vt:lpstr>
      <vt:lpstr>6. Общие правила взаимодействия со СМИ</vt:lpstr>
      <vt:lpstr>6.1.Необходимо структурировать ключевое сообщение таким образом, чтобы оно отвечало на следующие вопросы:</vt:lpstr>
      <vt:lpstr>6.2. Правила конструирования ключевых сообщений для СМИ</vt:lpstr>
      <vt:lpstr>6.2. Правила конструирования ключевых сообщений для СМИ</vt:lpstr>
      <vt:lpstr>7. Типы этнических кризисов  и алгоритмы взаимодействия со СМИ</vt:lpstr>
      <vt:lpstr>7.1. Алгоритм коммуникации  в условиях конфликтных событий</vt:lpstr>
      <vt:lpstr>7.1. Алгоритм коммуникации  в условиях конфликтных событий</vt:lpstr>
      <vt:lpstr>7.1. Как правильно действовать  в условиях конфликтных событий?</vt:lpstr>
      <vt:lpstr>7.1. Варианты ключевых сообщений  в условиях конфликтных событий</vt:lpstr>
      <vt:lpstr>7.2. Алгоритм коммуникации в  условиях ситуативного информационного взрыва</vt:lpstr>
      <vt:lpstr>7.2. Алгоритм коммуникации в  условиях ситуативного информационного взрыва</vt:lpstr>
      <vt:lpstr>7.2. Как правильно действовать в  условиях ситуативного информационного взрыва?</vt:lpstr>
      <vt:lpstr>7.2. Варианты ключевых сообщений  в условиях ситуативного информационного взрыва</vt:lpstr>
      <vt:lpstr>8. Правила поведения в социальных сетях</vt:lpstr>
      <vt:lpstr>8. Правила поведения  в социальных сетях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Локшина</dc:creator>
  <cp:lastModifiedBy>budan</cp:lastModifiedBy>
  <cp:revision>87</cp:revision>
  <dcterms:created xsi:type="dcterms:W3CDTF">2018-11-02T12:28:13Z</dcterms:created>
  <dcterms:modified xsi:type="dcterms:W3CDTF">2021-12-03T02:49:29Z</dcterms:modified>
</cp:coreProperties>
</file>