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34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519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85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32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7975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71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96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23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57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7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60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1133C-1196-4628-A3B2-79CC7FA9671C}" type="datetimeFigureOut">
              <a:rPr lang="ru-RU" smtClean="0"/>
              <a:t>02.11.2021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0AE6B-8795-4CE2-8921-4B1569BC86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74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vbinfo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vbinfo.ru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898" y="2050930"/>
            <a:ext cx="11506202" cy="4666129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формирование осознанности и готовности к профессиональному   самоопределению обучающихся 6-11 классов.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Целевая аудитория Проекта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обучающиеся 6–11 классов общеобразовательных организаций, включая детей с ограниченными возможностями здоровья и инвалидностью, родители и педагоги, представители СПО и ВО. 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2527321"/>
          </a:xfrm>
        </p:spPr>
      </p:pic>
      <p:grpSp>
        <p:nvGrpSpPr>
          <p:cNvPr id="5" name="Group 154"/>
          <p:cNvGrpSpPr/>
          <p:nvPr/>
        </p:nvGrpSpPr>
        <p:grpSpPr>
          <a:xfrm>
            <a:off x="9502300" y="4971192"/>
            <a:ext cx="839788" cy="1804987"/>
            <a:chOff x="3802063" y="2776538"/>
            <a:chExt cx="839788" cy="1804987"/>
          </a:xfrm>
          <a:solidFill>
            <a:schemeClr val="accent6">
              <a:lumMod val="50000"/>
            </a:schemeClr>
          </a:solidFill>
        </p:grpSpPr>
        <p:sp>
          <p:nvSpPr>
            <p:cNvPr id="6" name="Freeform 31"/>
            <p:cNvSpPr>
              <a:spLocks noEditPoints="1"/>
            </p:cNvSpPr>
            <p:nvPr/>
          </p:nvSpPr>
          <p:spPr bwMode="auto">
            <a:xfrm>
              <a:off x="3833813" y="2776538"/>
              <a:ext cx="425450" cy="425450"/>
            </a:xfrm>
            <a:custGeom>
              <a:avLst/>
              <a:gdLst/>
              <a:ahLst/>
              <a:cxnLst>
                <a:cxn ang="0">
                  <a:pos x="96" y="193"/>
                </a:cxn>
                <a:cxn ang="0">
                  <a:pos x="193" y="96"/>
                </a:cxn>
                <a:cxn ang="0">
                  <a:pos x="96" y="0"/>
                </a:cxn>
                <a:cxn ang="0">
                  <a:pos x="0" y="96"/>
                </a:cxn>
                <a:cxn ang="0">
                  <a:pos x="96" y="193"/>
                </a:cxn>
                <a:cxn ang="0">
                  <a:pos x="96" y="193"/>
                </a:cxn>
                <a:cxn ang="0">
                  <a:pos x="96" y="193"/>
                </a:cxn>
              </a:cxnLst>
              <a:rect l="0" t="0" r="r" b="b"/>
              <a:pathLst>
                <a:path w="193" h="193">
                  <a:moveTo>
                    <a:pt x="96" y="193"/>
                  </a:moveTo>
                  <a:cubicBezTo>
                    <a:pt x="150" y="193"/>
                    <a:pt x="193" y="150"/>
                    <a:pt x="193" y="96"/>
                  </a:cubicBezTo>
                  <a:cubicBezTo>
                    <a:pt x="193" y="43"/>
                    <a:pt x="150" y="0"/>
                    <a:pt x="96" y="0"/>
                  </a:cubicBezTo>
                  <a:cubicBezTo>
                    <a:pt x="43" y="0"/>
                    <a:pt x="0" y="43"/>
                    <a:pt x="0" y="96"/>
                  </a:cubicBezTo>
                  <a:cubicBezTo>
                    <a:pt x="0" y="150"/>
                    <a:pt x="43" y="193"/>
                    <a:pt x="96" y="193"/>
                  </a:cubicBezTo>
                  <a:close/>
                  <a:moveTo>
                    <a:pt x="96" y="193"/>
                  </a:moveTo>
                  <a:cubicBezTo>
                    <a:pt x="96" y="193"/>
                    <a:pt x="96" y="193"/>
                    <a:pt x="96" y="19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Freeform 32"/>
            <p:cNvSpPr>
              <a:spLocks noEditPoints="1"/>
            </p:cNvSpPr>
            <p:nvPr/>
          </p:nvSpPr>
          <p:spPr bwMode="auto">
            <a:xfrm>
              <a:off x="3802063" y="3208338"/>
              <a:ext cx="839788" cy="1373187"/>
            </a:xfrm>
            <a:custGeom>
              <a:avLst/>
              <a:gdLst/>
              <a:ahLst/>
              <a:cxnLst>
                <a:cxn ang="0">
                  <a:pos x="298" y="315"/>
                </a:cxn>
                <a:cxn ang="0">
                  <a:pos x="254" y="276"/>
                </a:cxn>
                <a:cxn ang="0">
                  <a:pos x="254" y="276"/>
                </a:cxn>
                <a:cxn ang="0">
                  <a:pos x="177" y="276"/>
                </a:cxn>
                <a:cxn ang="0">
                  <a:pos x="177" y="170"/>
                </a:cxn>
                <a:cxn ang="0">
                  <a:pos x="270" y="207"/>
                </a:cxn>
                <a:cxn ang="0">
                  <a:pos x="351" y="190"/>
                </a:cxn>
                <a:cxn ang="0">
                  <a:pos x="372" y="141"/>
                </a:cxn>
                <a:cxn ang="0">
                  <a:pos x="324" y="120"/>
                </a:cxn>
                <a:cxn ang="0">
                  <a:pos x="167" y="42"/>
                </a:cxn>
                <a:cxn ang="0">
                  <a:pos x="167" y="41"/>
                </a:cxn>
                <a:cxn ang="0">
                  <a:pos x="110" y="3"/>
                </a:cxn>
                <a:cxn ang="0">
                  <a:pos x="89" y="0"/>
                </a:cxn>
                <a:cxn ang="0">
                  <a:pos x="67" y="3"/>
                </a:cxn>
                <a:cxn ang="0">
                  <a:pos x="67" y="3"/>
                </a:cxn>
                <a:cxn ang="0">
                  <a:pos x="0" y="77"/>
                </a:cxn>
                <a:cxn ang="0">
                  <a:pos x="0" y="290"/>
                </a:cxn>
                <a:cxn ang="0">
                  <a:pos x="89" y="365"/>
                </a:cxn>
                <a:cxn ang="0">
                  <a:pos x="96" y="364"/>
                </a:cxn>
                <a:cxn ang="0">
                  <a:pos x="215" y="364"/>
                </a:cxn>
                <a:cxn ang="0">
                  <a:pos x="240" y="583"/>
                </a:cxn>
                <a:cxn ang="0">
                  <a:pos x="284" y="622"/>
                </a:cxn>
                <a:cxn ang="0">
                  <a:pos x="289" y="622"/>
                </a:cxn>
                <a:cxn ang="0">
                  <a:pos x="328" y="573"/>
                </a:cxn>
                <a:cxn ang="0">
                  <a:pos x="298" y="315"/>
                </a:cxn>
                <a:cxn ang="0">
                  <a:pos x="298" y="315"/>
                </a:cxn>
                <a:cxn ang="0">
                  <a:pos x="298" y="315"/>
                </a:cxn>
              </a:cxnLst>
              <a:rect l="0" t="0" r="r" b="b"/>
              <a:pathLst>
                <a:path w="380" h="622">
                  <a:moveTo>
                    <a:pt x="298" y="315"/>
                  </a:moveTo>
                  <a:cubicBezTo>
                    <a:pt x="295" y="292"/>
                    <a:pt x="276" y="276"/>
                    <a:pt x="254" y="276"/>
                  </a:cubicBezTo>
                  <a:cubicBezTo>
                    <a:pt x="254" y="276"/>
                    <a:pt x="254" y="276"/>
                    <a:pt x="254" y="276"/>
                  </a:cubicBezTo>
                  <a:cubicBezTo>
                    <a:pt x="177" y="276"/>
                    <a:pt x="177" y="276"/>
                    <a:pt x="177" y="276"/>
                  </a:cubicBezTo>
                  <a:cubicBezTo>
                    <a:pt x="177" y="170"/>
                    <a:pt x="177" y="170"/>
                    <a:pt x="177" y="170"/>
                  </a:cubicBezTo>
                  <a:cubicBezTo>
                    <a:pt x="203" y="193"/>
                    <a:pt x="232" y="207"/>
                    <a:pt x="270" y="207"/>
                  </a:cubicBezTo>
                  <a:cubicBezTo>
                    <a:pt x="293" y="207"/>
                    <a:pt x="320" y="202"/>
                    <a:pt x="351" y="190"/>
                  </a:cubicBezTo>
                  <a:cubicBezTo>
                    <a:pt x="370" y="182"/>
                    <a:pt x="380" y="161"/>
                    <a:pt x="372" y="141"/>
                  </a:cubicBezTo>
                  <a:cubicBezTo>
                    <a:pt x="365" y="122"/>
                    <a:pt x="343" y="113"/>
                    <a:pt x="324" y="120"/>
                  </a:cubicBezTo>
                  <a:cubicBezTo>
                    <a:pt x="248" y="149"/>
                    <a:pt x="233" y="133"/>
                    <a:pt x="167" y="42"/>
                  </a:cubicBezTo>
                  <a:cubicBezTo>
                    <a:pt x="167" y="42"/>
                    <a:pt x="167" y="42"/>
                    <a:pt x="167" y="41"/>
                  </a:cubicBezTo>
                  <a:cubicBezTo>
                    <a:pt x="154" y="22"/>
                    <a:pt x="132" y="8"/>
                    <a:pt x="110" y="3"/>
                  </a:cubicBezTo>
                  <a:cubicBezTo>
                    <a:pt x="110" y="3"/>
                    <a:pt x="100" y="0"/>
                    <a:pt x="89" y="0"/>
                  </a:cubicBezTo>
                  <a:cubicBezTo>
                    <a:pt x="79" y="0"/>
                    <a:pt x="67" y="3"/>
                    <a:pt x="67" y="3"/>
                  </a:cubicBezTo>
                  <a:cubicBezTo>
                    <a:pt x="67" y="3"/>
                    <a:pt x="67" y="3"/>
                    <a:pt x="67" y="3"/>
                  </a:cubicBezTo>
                  <a:cubicBezTo>
                    <a:pt x="35" y="11"/>
                    <a:pt x="0" y="37"/>
                    <a:pt x="0" y="77"/>
                  </a:cubicBezTo>
                  <a:cubicBezTo>
                    <a:pt x="0" y="290"/>
                    <a:pt x="0" y="290"/>
                    <a:pt x="0" y="290"/>
                  </a:cubicBezTo>
                  <a:cubicBezTo>
                    <a:pt x="0" y="336"/>
                    <a:pt x="46" y="365"/>
                    <a:pt x="89" y="365"/>
                  </a:cubicBezTo>
                  <a:cubicBezTo>
                    <a:pt x="91" y="365"/>
                    <a:pt x="93" y="364"/>
                    <a:pt x="96" y="364"/>
                  </a:cubicBezTo>
                  <a:cubicBezTo>
                    <a:pt x="215" y="364"/>
                    <a:pt x="215" y="364"/>
                    <a:pt x="215" y="364"/>
                  </a:cubicBezTo>
                  <a:cubicBezTo>
                    <a:pt x="240" y="583"/>
                    <a:pt x="240" y="583"/>
                    <a:pt x="240" y="583"/>
                  </a:cubicBezTo>
                  <a:cubicBezTo>
                    <a:pt x="242" y="605"/>
                    <a:pt x="262" y="622"/>
                    <a:pt x="284" y="622"/>
                  </a:cubicBezTo>
                  <a:cubicBezTo>
                    <a:pt x="285" y="622"/>
                    <a:pt x="287" y="622"/>
                    <a:pt x="289" y="622"/>
                  </a:cubicBezTo>
                  <a:cubicBezTo>
                    <a:pt x="313" y="619"/>
                    <a:pt x="331" y="597"/>
                    <a:pt x="328" y="573"/>
                  </a:cubicBezTo>
                  <a:lnTo>
                    <a:pt x="298" y="315"/>
                  </a:lnTo>
                  <a:close/>
                  <a:moveTo>
                    <a:pt x="298" y="315"/>
                  </a:moveTo>
                  <a:cubicBezTo>
                    <a:pt x="298" y="315"/>
                    <a:pt x="298" y="315"/>
                    <a:pt x="298" y="31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8" name="Freeform 33"/>
          <p:cNvSpPr>
            <a:spLocks noEditPoints="1"/>
          </p:cNvSpPr>
          <p:nvPr/>
        </p:nvSpPr>
        <p:spPr bwMode="auto">
          <a:xfrm>
            <a:off x="9300687" y="5493479"/>
            <a:ext cx="658813" cy="1289050"/>
          </a:xfrm>
          <a:custGeom>
            <a:avLst/>
            <a:gdLst/>
            <a:ahLst/>
            <a:cxnLst>
              <a:cxn ang="0">
                <a:pos x="298" y="372"/>
              </a:cxn>
              <a:cxn ang="0">
                <a:pos x="260" y="335"/>
              </a:cxn>
              <a:cxn ang="0">
                <a:pos x="75" y="335"/>
              </a:cxn>
              <a:cxn ang="0">
                <a:pos x="75" y="38"/>
              </a:cxn>
              <a:cxn ang="0">
                <a:pos x="38" y="0"/>
              </a:cxn>
              <a:cxn ang="0">
                <a:pos x="0" y="38"/>
              </a:cxn>
              <a:cxn ang="0">
                <a:pos x="0" y="372"/>
              </a:cxn>
              <a:cxn ang="0">
                <a:pos x="19" y="405"/>
              </a:cxn>
              <a:cxn ang="0">
                <a:pos x="8" y="448"/>
              </a:cxn>
              <a:cxn ang="0">
                <a:pos x="8" y="552"/>
              </a:cxn>
              <a:cxn ang="0">
                <a:pos x="39" y="584"/>
              </a:cxn>
              <a:cxn ang="0">
                <a:pos x="70" y="552"/>
              </a:cxn>
              <a:cxn ang="0">
                <a:pos x="70" y="448"/>
              </a:cxn>
              <a:cxn ang="0">
                <a:pos x="96" y="422"/>
              </a:cxn>
              <a:cxn ang="0">
                <a:pos x="201" y="422"/>
              </a:cxn>
              <a:cxn ang="0">
                <a:pos x="226" y="448"/>
              </a:cxn>
              <a:cxn ang="0">
                <a:pos x="226" y="552"/>
              </a:cxn>
              <a:cxn ang="0">
                <a:pos x="258" y="584"/>
              </a:cxn>
              <a:cxn ang="0">
                <a:pos x="289" y="552"/>
              </a:cxn>
              <a:cxn ang="0">
                <a:pos x="289" y="448"/>
              </a:cxn>
              <a:cxn ang="0">
                <a:pos x="278" y="405"/>
              </a:cxn>
              <a:cxn ang="0">
                <a:pos x="298" y="372"/>
              </a:cxn>
              <a:cxn ang="0">
                <a:pos x="298" y="372"/>
              </a:cxn>
              <a:cxn ang="0">
                <a:pos x="298" y="372"/>
              </a:cxn>
            </a:cxnLst>
            <a:rect l="0" t="0" r="r" b="b"/>
            <a:pathLst>
              <a:path w="298" h="584">
                <a:moveTo>
                  <a:pt x="298" y="372"/>
                </a:moveTo>
                <a:cubicBezTo>
                  <a:pt x="298" y="352"/>
                  <a:pt x="281" y="335"/>
                  <a:pt x="260" y="335"/>
                </a:cubicBezTo>
                <a:cubicBezTo>
                  <a:pt x="75" y="335"/>
                  <a:pt x="75" y="335"/>
                  <a:pt x="75" y="335"/>
                </a:cubicBezTo>
                <a:cubicBezTo>
                  <a:pt x="75" y="38"/>
                  <a:pt x="75" y="38"/>
                  <a:pt x="75" y="38"/>
                </a:cubicBezTo>
                <a:cubicBezTo>
                  <a:pt x="75" y="17"/>
                  <a:pt x="59" y="0"/>
                  <a:pt x="38" y="0"/>
                </a:cubicBezTo>
                <a:cubicBezTo>
                  <a:pt x="17" y="0"/>
                  <a:pt x="0" y="17"/>
                  <a:pt x="0" y="38"/>
                </a:cubicBezTo>
                <a:cubicBezTo>
                  <a:pt x="0" y="372"/>
                  <a:pt x="0" y="372"/>
                  <a:pt x="0" y="372"/>
                </a:cubicBezTo>
                <a:cubicBezTo>
                  <a:pt x="0" y="386"/>
                  <a:pt x="8" y="398"/>
                  <a:pt x="19" y="405"/>
                </a:cubicBezTo>
                <a:cubicBezTo>
                  <a:pt x="12" y="417"/>
                  <a:pt x="8" y="432"/>
                  <a:pt x="8" y="448"/>
                </a:cubicBezTo>
                <a:cubicBezTo>
                  <a:pt x="8" y="552"/>
                  <a:pt x="8" y="552"/>
                  <a:pt x="8" y="552"/>
                </a:cubicBezTo>
                <a:cubicBezTo>
                  <a:pt x="8" y="570"/>
                  <a:pt x="22" y="584"/>
                  <a:pt x="39" y="584"/>
                </a:cubicBezTo>
                <a:cubicBezTo>
                  <a:pt x="56" y="584"/>
                  <a:pt x="70" y="570"/>
                  <a:pt x="70" y="552"/>
                </a:cubicBezTo>
                <a:cubicBezTo>
                  <a:pt x="70" y="448"/>
                  <a:pt x="70" y="448"/>
                  <a:pt x="70" y="448"/>
                </a:cubicBezTo>
                <a:cubicBezTo>
                  <a:pt x="70" y="433"/>
                  <a:pt x="82" y="422"/>
                  <a:pt x="96" y="422"/>
                </a:cubicBezTo>
                <a:cubicBezTo>
                  <a:pt x="201" y="422"/>
                  <a:pt x="201" y="422"/>
                  <a:pt x="201" y="422"/>
                </a:cubicBezTo>
                <a:cubicBezTo>
                  <a:pt x="215" y="422"/>
                  <a:pt x="226" y="433"/>
                  <a:pt x="226" y="448"/>
                </a:cubicBezTo>
                <a:cubicBezTo>
                  <a:pt x="226" y="552"/>
                  <a:pt x="226" y="552"/>
                  <a:pt x="226" y="552"/>
                </a:cubicBezTo>
                <a:cubicBezTo>
                  <a:pt x="226" y="570"/>
                  <a:pt x="240" y="584"/>
                  <a:pt x="258" y="584"/>
                </a:cubicBezTo>
                <a:cubicBezTo>
                  <a:pt x="275" y="584"/>
                  <a:pt x="289" y="570"/>
                  <a:pt x="289" y="552"/>
                </a:cubicBezTo>
                <a:cubicBezTo>
                  <a:pt x="289" y="448"/>
                  <a:pt x="289" y="448"/>
                  <a:pt x="289" y="448"/>
                </a:cubicBezTo>
                <a:cubicBezTo>
                  <a:pt x="289" y="432"/>
                  <a:pt x="285" y="418"/>
                  <a:pt x="278" y="405"/>
                </a:cubicBezTo>
                <a:cubicBezTo>
                  <a:pt x="290" y="399"/>
                  <a:pt x="298" y="387"/>
                  <a:pt x="298" y="372"/>
                </a:cubicBezTo>
                <a:close/>
                <a:moveTo>
                  <a:pt x="298" y="372"/>
                </a:moveTo>
                <a:cubicBezTo>
                  <a:pt x="298" y="372"/>
                  <a:pt x="298" y="372"/>
                  <a:pt x="298" y="372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9" name="Freeform 34"/>
          <p:cNvSpPr>
            <a:spLocks noEditPoints="1"/>
          </p:cNvSpPr>
          <p:nvPr/>
        </p:nvSpPr>
        <p:spPr bwMode="auto">
          <a:xfrm>
            <a:off x="10146029" y="5922104"/>
            <a:ext cx="1077913" cy="860425"/>
          </a:xfrm>
          <a:custGeom>
            <a:avLst/>
            <a:gdLst/>
            <a:ahLst/>
            <a:cxnLst>
              <a:cxn ang="0">
                <a:pos x="452" y="0"/>
              </a:cxn>
              <a:cxn ang="0">
                <a:pos x="36" y="0"/>
              </a:cxn>
              <a:cxn ang="0">
                <a:pos x="0" y="36"/>
              </a:cxn>
              <a:cxn ang="0">
                <a:pos x="36" y="72"/>
              </a:cxn>
              <a:cxn ang="0">
                <a:pos x="85" y="72"/>
              </a:cxn>
              <a:cxn ang="0">
                <a:pos x="85" y="390"/>
              </a:cxn>
              <a:cxn ang="0">
                <a:pos x="403" y="390"/>
              </a:cxn>
              <a:cxn ang="0">
                <a:pos x="403" y="72"/>
              </a:cxn>
              <a:cxn ang="0">
                <a:pos x="452" y="72"/>
              </a:cxn>
              <a:cxn ang="0">
                <a:pos x="488" y="36"/>
              </a:cxn>
              <a:cxn ang="0">
                <a:pos x="452" y="0"/>
              </a:cxn>
              <a:cxn ang="0">
                <a:pos x="452" y="0"/>
              </a:cxn>
              <a:cxn ang="0">
                <a:pos x="452" y="0"/>
              </a:cxn>
            </a:cxnLst>
            <a:rect l="0" t="0" r="r" b="b"/>
            <a:pathLst>
              <a:path w="488" h="390">
                <a:moveTo>
                  <a:pt x="45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56"/>
                  <a:pt x="16" y="72"/>
                  <a:pt x="36" y="72"/>
                </a:cubicBezTo>
                <a:cubicBezTo>
                  <a:pt x="85" y="72"/>
                  <a:pt x="85" y="72"/>
                  <a:pt x="85" y="72"/>
                </a:cubicBezTo>
                <a:cubicBezTo>
                  <a:pt x="85" y="390"/>
                  <a:pt x="85" y="390"/>
                  <a:pt x="85" y="390"/>
                </a:cubicBezTo>
                <a:cubicBezTo>
                  <a:pt x="403" y="390"/>
                  <a:pt x="403" y="390"/>
                  <a:pt x="403" y="390"/>
                </a:cubicBezTo>
                <a:cubicBezTo>
                  <a:pt x="403" y="72"/>
                  <a:pt x="403" y="72"/>
                  <a:pt x="403" y="72"/>
                </a:cubicBezTo>
                <a:cubicBezTo>
                  <a:pt x="452" y="72"/>
                  <a:pt x="452" y="72"/>
                  <a:pt x="452" y="72"/>
                </a:cubicBezTo>
                <a:cubicBezTo>
                  <a:pt x="472" y="72"/>
                  <a:pt x="488" y="56"/>
                  <a:pt x="488" y="36"/>
                </a:cubicBezTo>
                <a:cubicBezTo>
                  <a:pt x="488" y="16"/>
                  <a:pt x="472" y="0"/>
                  <a:pt x="452" y="0"/>
                </a:cubicBezTo>
                <a:close/>
                <a:moveTo>
                  <a:pt x="452" y="0"/>
                </a:moveTo>
                <a:cubicBezTo>
                  <a:pt x="452" y="0"/>
                  <a:pt x="452" y="0"/>
                  <a:pt x="452" y="0"/>
                </a:cubicBezTo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35"/>
          <p:cNvSpPr>
            <a:spLocks noEditPoints="1"/>
          </p:cNvSpPr>
          <p:nvPr/>
        </p:nvSpPr>
        <p:spPr bwMode="auto">
          <a:xfrm>
            <a:off x="10415439" y="5267494"/>
            <a:ext cx="746125" cy="588962"/>
          </a:xfrm>
          <a:custGeom>
            <a:avLst/>
            <a:gdLst/>
            <a:ahLst/>
            <a:cxnLst>
              <a:cxn ang="0">
                <a:pos x="264" y="145"/>
              </a:cxn>
              <a:cxn ang="0">
                <a:pos x="236" y="236"/>
              </a:cxn>
              <a:cxn ang="0">
                <a:pos x="16" y="236"/>
              </a:cxn>
              <a:cxn ang="0">
                <a:pos x="0" y="252"/>
              </a:cxn>
              <a:cxn ang="0">
                <a:pos x="16" y="267"/>
              </a:cxn>
              <a:cxn ang="0">
                <a:pos x="248" y="267"/>
              </a:cxn>
              <a:cxn ang="0">
                <a:pos x="262" y="256"/>
              </a:cxn>
              <a:cxn ang="0">
                <a:pos x="335" y="22"/>
              </a:cxn>
              <a:cxn ang="0">
                <a:pos x="325" y="3"/>
              </a:cxn>
              <a:cxn ang="0">
                <a:pos x="305" y="13"/>
              </a:cxn>
              <a:cxn ang="0">
                <a:pos x="264" y="145"/>
              </a:cxn>
              <a:cxn ang="0">
                <a:pos x="281" y="92"/>
              </a:cxn>
              <a:cxn ang="0">
                <a:pos x="274" y="114"/>
              </a:cxn>
            </a:cxnLst>
            <a:rect l="0" t="0" r="r" b="b"/>
            <a:pathLst>
              <a:path w="338" h="267">
                <a:moveTo>
                  <a:pt x="264" y="145"/>
                </a:moveTo>
                <a:cubicBezTo>
                  <a:pt x="236" y="236"/>
                  <a:pt x="236" y="236"/>
                  <a:pt x="236" y="236"/>
                </a:cubicBezTo>
                <a:cubicBezTo>
                  <a:pt x="16" y="236"/>
                  <a:pt x="16" y="236"/>
                  <a:pt x="16" y="236"/>
                </a:cubicBezTo>
                <a:cubicBezTo>
                  <a:pt x="7" y="236"/>
                  <a:pt x="0" y="243"/>
                  <a:pt x="0" y="252"/>
                </a:cubicBezTo>
                <a:cubicBezTo>
                  <a:pt x="0" y="260"/>
                  <a:pt x="7" y="267"/>
                  <a:pt x="16" y="267"/>
                </a:cubicBezTo>
                <a:cubicBezTo>
                  <a:pt x="248" y="267"/>
                  <a:pt x="248" y="267"/>
                  <a:pt x="248" y="267"/>
                </a:cubicBezTo>
                <a:cubicBezTo>
                  <a:pt x="254" y="267"/>
                  <a:pt x="260" y="263"/>
                  <a:pt x="262" y="256"/>
                </a:cubicBezTo>
                <a:cubicBezTo>
                  <a:pt x="335" y="22"/>
                  <a:pt x="335" y="22"/>
                  <a:pt x="335" y="22"/>
                </a:cubicBezTo>
                <a:cubicBezTo>
                  <a:pt x="338" y="14"/>
                  <a:pt x="333" y="5"/>
                  <a:pt x="325" y="3"/>
                </a:cubicBezTo>
                <a:cubicBezTo>
                  <a:pt x="317" y="0"/>
                  <a:pt x="308" y="5"/>
                  <a:pt x="305" y="13"/>
                </a:cubicBezTo>
                <a:cubicBezTo>
                  <a:pt x="264" y="145"/>
                  <a:pt x="264" y="145"/>
                  <a:pt x="264" y="145"/>
                </a:cubicBezTo>
                <a:moveTo>
                  <a:pt x="281" y="92"/>
                </a:moveTo>
                <a:cubicBezTo>
                  <a:pt x="274" y="114"/>
                  <a:pt x="274" y="114"/>
                  <a:pt x="274" y="114"/>
                </a:cubicBezTo>
              </a:path>
            </a:pathLst>
          </a:cu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Oval 82"/>
          <p:cNvSpPr>
            <a:spLocks noChangeAspect="1"/>
          </p:cNvSpPr>
          <p:nvPr/>
        </p:nvSpPr>
        <p:spPr>
          <a:xfrm>
            <a:off x="0" y="3206855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Oval 82"/>
          <p:cNvSpPr>
            <a:spLocks noChangeAspect="1"/>
          </p:cNvSpPr>
          <p:nvPr/>
        </p:nvSpPr>
        <p:spPr>
          <a:xfrm>
            <a:off x="0" y="4156197"/>
            <a:ext cx="469021" cy="45559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778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6118" y="3224119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оператор Проекта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Фонд Гуманитарных проектов.</a:t>
            </a:r>
          </a:p>
          <a:p>
            <a:pPr marL="0" indent="0" algn="just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оператор Проекта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КГАПОУ «Красноярский колледж сферы услуг и предпринимательства»,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КГБОУ ДО «Красноярский краевой Дворец пионеров».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 на новую цифровую платформу Проекта  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https://bvbinfo.ru/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2809297"/>
          </a:xfrm>
          <a:prstGeom prst="rect">
            <a:avLst/>
          </a:prstGeom>
        </p:spPr>
      </p:pic>
      <p:sp>
        <p:nvSpPr>
          <p:cNvPr id="5" name="Oval 82"/>
          <p:cNvSpPr>
            <a:spLocks noChangeAspect="1"/>
          </p:cNvSpPr>
          <p:nvPr/>
        </p:nvSpPr>
        <p:spPr>
          <a:xfrm>
            <a:off x="369179" y="3174422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6" name="Oval 82"/>
          <p:cNvSpPr>
            <a:spLocks noChangeAspect="1"/>
          </p:cNvSpPr>
          <p:nvPr/>
        </p:nvSpPr>
        <p:spPr>
          <a:xfrm>
            <a:off x="369179" y="4183651"/>
            <a:ext cx="469021" cy="45559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7" name="Oval 82"/>
          <p:cNvSpPr>
            <a:spLocks noChangeAspect="1"/>
          </p:cNvSpPr>
          <p:nvPr/>
        </p:nvSpPr>
        <p:spPr>
          <a:xfrm>
            <a:off x="369178" y="5949698"/>
            <a:ext cx="469021" cy="45559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7233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6118" y="2944906"/>
            <a:ext cx="10996616" cy="4630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 в 2021 году: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педагогов-навигаторов – с 13.09.2021 по 30.10.2021 года,</a:t>
            </a:r>
          </a:p>
          <a:p>
            <a:pPr marL="0" indent="0" algn="just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Регистрации школьников на платформе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https://bvbinfo.ru/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 01.09.2021 по 30.09.2021 года,</a:t>
            </a:r>
          </a:p>
          <a:p>
            <a:pPr marL="0" lv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профориентационная неделя – с 01.10.2021 до 15.10.2021 года,</a:t>
            </a:r>
          </a:p>
          <a:p>
            <a:pPr marL="0" lv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Прохождение обучающимися 6-11 классов онлайн-диагностики на платформе 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https://bvbinfo.ru/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 01.10.2021 по 30.10.2021 года,</a:t>
            </a:r>
          </a:p>
          <a:p>
            <a:pPr marL="0" lv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обучающихся 6-11 классов в мероприятиях профессионального отбора –                                      c 15.10.2021 до 30.11.2021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2809297"/>
          </a:xfrm>
          <a:prstGeom prst="rect">
            <a:avLst/>
          </a:prstGeom>
        </p:spPr>
      </p:pic>
      <p:sp>
        <p:nvSpPr>
          <p:cNvPr id="6" name="Oval 82"/>
          <p:cNvSpPr>
            <a:spLocks noChangeAspect="1"/>
          </p:cNvSpPr>
          <p:nvPr/>
        </p:nvSpPr>
        <p:spPr>
          <a:xfrm>
            <a:off x="433152" y="4344803"/>
            <a:ext cx="469021" cy="45559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1" name="Oval 82"/>
          <p:cNvSpPr>
            <a:spLocks noChangeAspect="1"/>
          </p:cNvSpPr>
          <p:nvPr/>
        </p:nvSpPr>
        <p:spPr>
          <a:xfrm>
            <a:off x="460449" y="3234552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2" name="Oval 82"/>
          <p:cNvSpPr>
            <a:spLocks noChangeAspect="1"/>
          </p:cNvSpPr>
          <p:nvPr/>
        </p:nvSpPr>
        <p:spPr>
          <a:xfrm>
            <a:off x="445572" y="3804059"/>
            <a:ext cx="469021" cy="455593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3" name="Oval 82"/>
          <p:cNvSpPr>
            <a:spLocks noChangeAspect="1"/>
          </p:cNvSpPr>
          <p:nvPr/>
        </p:nvSpPr>
        <p:spPr>
          <a:xfrm>
            <a:off x="429266" y="4890877"/>
            <a:ext cx="469021" cy="455593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Oval 82"/>
          <p:cNvSpPr>
            <a:spLocks noChangeAspect="1"/>
          </p:cNvSpPr>
          <p:nvPr/>
        </p:nvSpPr>
        <p:spPr>
          <a:xfrm>
            <a:off x="429265" y="5455054"/>
            <a:ext cx="469021" cy="455593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04694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128</Words>
  <Application>Microsoft Office PowerPoint</Application>
  <PresentationFormat>Широкоэкранный</PresentationFormat>
  <Paragraphs>15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  Цель Проекта – формирование осознанности и готовности к профессиональному   самоопределению обучающихся 6-11 классов.    Целевая аудитория Проекта – обучающиеся 6–11 классов общеобразовательных организаций, включая детей с ограниченными возможностями здоровья и инвалидностью, родители и педагоги, представители СПО и ВО. 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Цель Проекта – формирование осознанности и готовности к профессиональному   самоопределению обучающихся 6-11 классов.    Целевая аудитория Проекта – обучающиеся 6–11 классов общеобразовательных организаций, включая детей с ограниченными возможностями здоровья и инвалидностью, родители и педагоги, представители СПО и ВО.</dc:title>
  <dc:creator>Пользователь</dc:creator>
  <cp:lastModifiedBy>Пользователь</cp:lastModifiedBy>
  <cp:revision>2</cp:revision>
  <dcterms:created xsi:type="dcterms:W3CDTF">2021-11-02T03:34:39Z</dcterms:created>
  <dcterms:modified xsi:type="dcterms:W3CDTF">2021-11-02T04:04:35Z</dcterms:modified>
</cp:coreProperties>
</file>