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44"/>
  </p:handoutMasterIdLst>
  <p:sldIdLst>
    <p:sldId id="256" r:id="rId2"/>
    <p:sldId id="342" r:id="rId3"/>
    <p:sldId id="343" r:id="rId4"/>
    <p:sldId id="356" r:id="rId5"/>
    <p:sldId id="357" r:id="rId6"/>
    <p:sldId id="358" r:id="rId7"/>
    <p:sldId id="359" r:id="rId8"/>
    <p:sldId id="334" r:id="rId9"/>
    <p:sldId id="335" r:id="rId10"/>
    <p:sldId id="401" r:id="rId11"/>
    <p:sldId id="349" r:id="rId12"/>
    <p:sldId id="353" r:id="rId13"/>
    <p:sldId id="397" r:id="rId14"/>
    <p:sldId id="398" r:id="rId15"/>
    <p:sldId id="350" r:id="rId16"/>
    <p:sldId id="296" r:id="rId17"/>
    <p:sldId id="402" r:id="rId18"/>
    <p:sldId id="339" r:id="rId19"/>
    <p:sldId id="372" r:id="rId20"/>
    <p:sldId id="376" r:id="rId21"/>
    <p:sldId id="392" r:id="rId22"/>
    <p:sldId id="390" r:id="rId23"/>
    <p:sldId id="391" r:id="rId24"/>
    <p:sldId id="373" r:id="rId25"/>
    <p:sldId id="361" r:id="rId26"/>
    <p:sldId id="389" r:id="rId27"/>
    <p:sldId id="378" r:id="rId28"/>
    <p:sldId id="379" r:id="rId29"/>
    <p:sldId id="381" r:id="rId30"/>
    <p:sldId id="384" r:id="rId31"/>
    <p:sldId id="395" r:id="rId32"/>
    <p:sldId id="366" r:id="rId33"/>
    <p:sldId id="310" r:id="rId34"/>
    <p:sldId id="393" r:id="rId35"/>
    <p:sldId id="396" r:id="rId36"/>
    <p:sldId id="394" r:id="rId37"/>
    <p:sldId id="325" r:id="rId38"/>
    <p:sldId id="326" r:id="rId39"/>
    <p:sldId id="354" r:id="rId40"/>
    <p:sldId id="355" r:id="rId41"/>
    <p:sldId id="399" r:id="rId42"/>
    <p:sldId id="400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E07C2A"/>
    <a:srgbClr val="FFFF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ufanov\Desktop\&#1050;&#1072;&#1073;&#1080;&#1085;&#1077;&#1090;\&#1056;&#1072;&#1073;&#1086;&#1090;&#1072;\&#1054;&#1054;&#1054;%20&#1062;&#1057;&#1048;%20&#1052;&#1054;&#1052;\01.%20&#1044;&#1054;&#1043;&#1054;&#1042;&#1054;&#1056;&#1067;%20&#1089;%20&#1052;&#1054;&#1052;\17.%20&#1056;&#1072;&#1092;&#1080;&#1082;&#1086;&#1074;.%20&#1056;&#1077;&#1083;&#1080;&#1075;&#1080;&#1103;%202016\&#1054;&#1058;&#1063;&#1045;&#1058;\&#1044;&#1080;&#1072;&#1075;&#1088;&#1072;&#1084;&#1084;&#1099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3;&#1100;&#1075;&#1072;\Desktop\&#1069;&#1054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ufanov\Desktop\&#1050;&#1072;&#1073;&#1080;&#1085;&#1077;&#1090;\&#1056;&#1072;&#1073;&#1086;&#1090;&#1072;\&#1054;&#1054;&#1054;%20&#1062;&#1057;&#1048;%20&#1052;&#1054;&#1052;\01.%20&#1044;&#1054;&#1043;&#1054;&#1042;&#1054;&#1056;&#1067;%20&#1089;%20&#1052;&#1054;&#1052;\13.%20&#1056;&#1072;&#1092;&#1080;&#1082;&#1086;&#1074;%20(2)\&#1054;&#1090;&#1095;&#1077;&#1090;\&#1044;&#1080;&#1072;&#1075;&#1088;&#1072;&#1084;&#1084;&#1099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137-4F9D-854C-1599B5F88407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137-4F9D-854C-1599B5F88407}"/>
              </c:ext>
            </c:extLst>
          </c:dPt>
          <c:dPt>
            <c:idx val="2"/>
            <c:bubble3D val="0"/>
            <c:spPr>
              <a:solidFill>
                <a:srgbClr val="F19E6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137-4F9D-854C-1599B5F8840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137-4F9D-854C-1599B5F88407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137-4F9D-854C-1599B5F88407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1800">
                        <a:latin typeface="+mn-lt"/>
                      </a:rPr>
                      <a:t>9,9%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37-4F9D-854C-1599B5F8840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'8'!$A$2:$A$6</c:f>
              <c:strCache>
                <c:ptCount val="5"/>
                <c:pt idx="0">
                  <c:v>Доброжелательные</c:v>
                </c:pt>
                <c:pt idx="1">
                  <c:v>Нормальные, бесконфликтные</c:v>
                </c:pt>
                <c:pt idx="2">
                  <c:v>Напряженные, конфликтные</c:v>
                </c:pt>
                <c:pt idx="3">
                  <c:v>Взрывоопасные, способные перейти в открытые столкновения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'8'!$D$2:$D$6</c:f>
              <c:numCache>
                <c:formatCode>0.00%</c:formatCode>
                <c:ptCount val="5"/>
                <c:pt idx="0">
                  <c:v>0.19</c:v>
                </c:pt>
                <c:pt idx="1">
                  <c:v>0.55800000000000005</c:v>
                </c:pt>
                <c:pt idx="2">
                  <c:v>0.13500000000000001</c:v>
                </c:pt>
                <c:pt idx="3">
                  <c:v>1.7999999999999999E-2</c:v>
                </c:pt>
                <c:pt idx="4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37-4F9D-854C-1599B5F88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14730355631"/>
          <c:y val="1.8120140774467088E-2"/>
          <c:w val="0.38744210413402341"/>
          <c:h val="0.9766108683232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175230566534914E-2"/>
          <c:y val="7.8868318717685376E-2"/>
          <c:w val="0.67829735215904341"/>
          <c:h val="0.91994750656167978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75-479E-B4F0-D82442FD60D2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275-479E-B4F0-D82442FD60D2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275-479E-B4F0-D82442FD60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275-479E-B4F0-D82442FD60D2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275-479E-B4F0-D82442FD60D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'21'!$A$2:$A$4</c:f>
              <c:strCache>
                <c:ptCount val="3"/>
                <c:pt idx="0">
                  <c:v>Больше пользы</c:v>
                </c:pt>
                <c:pt idx="1">
                  <c:v>Больше вреда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'21'!$D$2:$D$4</c:f>
              <c:numCache>
                <c:formatCode>0.00%</c:formatCode>
                <c:ptCount val="3"/>
                <c:pt idx="0">
                  <c:v>0.39400000000000002</c:v>
                </c:pt>
                <c:pt idx="1">
                  <c:v>0.29199999999999998</c:v>
                </c:pt>
                <c:pt idx="2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75-479E-B4F0-D82442FD6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35522243560238"/>
          <c:y val="0.42535399712531941"/>
          <c:w val="0.23219642261970888"/>
          <c:h val="0.29259205574380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488-4003-B4D1-DB15FF9FDEA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488-4003-B4D1-DB15FF9FDEA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488-4003-B4D1-DB15FF9FDE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488-4003-B4D1-DB15FF9FDEAC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488-4003-B4D1-DB15FF9FDEAC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19,4%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88-4003-B4D1-DB15FF9FDE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'23'!$A$2:$A$4</c:f>
              <c:strCache>
                <c:ptCount val="3"/>
                <c:pt idx="0">
                  <c:v>Я считаю необходимым ограничить /сократить въезд мигрантов в край</c:v>
                </c:pt>
                <c:pt idx="1">
                  <c:v>Я не считаю необходимым ограничить /сократить въезд мигрантов в край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'23'!$D$2:$D$4</c:f>
              <c:numCache>
                <c:formatCode>0.00%</c:formatCode>
                <c:ptCount val="3"/>
                <c:pt idx="0">
                  <c:v>0.45800000000000002</c:v>
                </c:pt>
                <c:pt idx="1">
                  <c:v>0.34799999999999998</c:v>
                </c:pt>
                <c:pt idx="2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88-4003-B4D1-DB15FF9FD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06722817122473"/>
          <c:y val="8.6348789734616516E-2"/>
          <c:w val="0.33564830158204101"/>
          <c:h val="0.87661417322834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46037026120396E-2"/>
          <c:y val="4.1063456296258787E-2"/>
          <c:w val="0.677632917877244"/>
          <c:h val="0.9178730874074824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EE864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09B-49D4-9F4A-74859DD88EF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09B-49D4-9F4A-74859DD88EF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09B-49D4-9F4A-74859DD88E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09B-49D4-9F4A-74859DD88EF7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09B-49D4-9F4A-74859DD88EF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8,0%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B-49D4-9F4A-74859DD88E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'18'!$A$2:$A$4</c:f>
              <c:strCache>
                <c:ptCount val="3"/>
                <c:pt idx="0">
                  <c:v>Считаю</c:v>
                </c:pt>
                <c:pt idx="1">
                  <c:v>Не считаю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'18'!$D$2:$D$4</c:f>
              <c:numCache>
                <c:formatCode>0.00%</c:formatCode>
                <c:ptCount val="3"/>
                <c:pt idx="0">
                  <c:v>0.70199999999999996</c:v>
                </c:pt>
                <c:pt idx="1">
                  <c:v>0.218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9B-49D4-9F4A-74859DD8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96023843958336"/>
          <c:y val="0.29129495120728294"/>
          <c:w val="0.25667502037630036"/>
          <c:h val="0.3984583650261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46037026120396E-2"/>
          <c:y val="4.1063456296258787E-2"/>
          <c:w val="0.677632917877244"/>
          <c:h val="0.9178730874074824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96023843958336"/>
          <c:y val="0.29129495120728294"/>
          <c:w val="0.25667502037630036"/>
          <c:h val="0.3984583650261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77580649269432"/>
          <c:y val="0.10654330708661509"/>
          <c:w val="0.6219877685361016"/>
          <c:h val="0.85271595217264562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 2.1'!$A$1:$A$8</c:f>
              <c:strCache>
                <c:ptCount val="8"/>
                <c:pt idx="0">
                  <c:v>православие  </c:v>
                </c:pt>
                <c:pt idx="1">
                  <c:v>ислам  </c:v>
                </c:pt>
                <c:pt idx="2">
                  <c:v>буддизм   </c:v>
                </c:pt>
                <c:pt idx="3">
                  <c:v>иудаизм  </c:v>
                </c:pt>
                <c:pt idx="4">
                  <c:v>католицизм   </c:v>
                </c:pt>
                <c:pt idx="5">
                  <c:v>протестантизм  </c:v>
                </c:pt>
                <c:pt idx="6">
                  <c:v>иная религия/конфессия </c:v>
                </c:pt>
                <c:pt idx="7">
                  <c:v>нет ответа</c:v>
                </c:pt>
              </c:strCache>
            </c:strRef>
          </c:cat>
          <c:val>
            <c:numRef>
              <c:f>'В 2.1'!$B$1:$B$8</c:f>
              <c:numCache>
                <c:formatCode>0.0%</c:formatCode>
                <c:ptCount val="8"/>
                <c:pt idx="0">
                  <c:v>0.76600000000000468</c:v>
                </c:pt>
                <c:pt idx="1">
                  <c:v>2.5999999999999999E-2</c:v>
                </c:pt>
                <c:pt idx="2">
                  <c:v>1.4999999999999998E-2</c:v>
                </c:pt>
                <c:pt idx="3">
                  <c:v>2.0000000000000052E-3</c:v>
                </c:pt>
                <c:pt idx="4">
                  <c:v>2.0000000000000052E-3</c:v>
                </c:pt>
                <c:pt idx="5">
                  <c:v>8.0000000000000227E-3</c:v>
                </c:pt>
                <c:pt idx="6">
                  <c:v>6.8000000000000019E-2</c:v>
                </c:pt>
                <c:pt idx="7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F-4FC1-9BEF-8EED36BC4A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gapDepth val="204"/>
        <c:shape val="box"/>
        <c:axId val="221733088"/>
        <c:axId val="221733480"/>
        <c:axId val="0"/>
      </c:bar3DChart>
      <c:catAx>
        <c:axId val="22173308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low"/>
        <c:crossAx val="221733480"/>
        <c:crosses val="autoZero"/>
        <c:auto val="1"/>
        <c:lblAlgn val="ctr"/>
        <c:lblOffset val="100"/>
        <c:noMultiLvlLbl val="0"/>
      </c:catAx>
      <c:valAx>
        <c:axId val="22173348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221733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46037026120396E-2"/>
          <c:y val="4.1063456296258787E-2"/>
          <c:w val="0.677632917877244"/>
          <c:h val="0.9178730874074824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96023843958336"/>
          <c:y val="0.29129495120728294"/>
          <c:w val="0.25667502037630036"/>
          <c:h val="0.39845836502614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A4D-49D6-BE83-B1625E32DDFA}"/>
              </c:ext>
            </c:extLst>
          </c:dPt>
          <c:dPt>
            <c:idx val="1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A4D-49D6-BE83-B1625E32DDFA}"/>
              </c:ext>
            </c:extLst>
          </c:dPt>
          <c:dPt>
            <c:idx val="2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A4D-49D6-BE83-B1625E32DDFA}"/>
              </c:ext>
            </c:extLst>
          </c:dPt>
          <c:dPt>
            <c:idx val="3"/>
            <c:bubble3D val="0"/>
            <c:spPr>
              <a:solidFill>
                <a:srgbClr val="70AD47">
                  <a:lumMod val="75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A4D-49D6-BE83-B1625E32DDFA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A4D-49D6-BE83-B1625E32DDFA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1800"/>
                      <a:t>8,4%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4D-49D6-BE83-B1625E32DDF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'20'!$A$2:$A$6</c:f>
              <c:strCache>
                <c:ptCount val="5"/>
                <c:pt idx="0">
                  <c:v>Однозначно испытываю</c:v>
                </c:pt>
                <c:pt idx="1">
                  <c:v>Скорее испытываю</c:v>
                </c:pt>
                <c:pt idx="2">
                  <c:v>Скорее не испытываю</c:v>
                </c:pt>
                <c:pt idx="3">
                  <c:v>Не испытываю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'20'!$D$2:$D$6</c:f>
              <c:numCache>
                <c:formatCode>0.00%</c:formatCode>
                <c:ptCount val="5"/>
                <c:pt idx="0">
                  <c:v>7.4999999999999997E-2</c:v>
                </c:pt>
                <c:pt idx="1">
                  <c:v>0.17899999999999999</c:v>
                </c:pt>
                <c:pt idx="2">
                  <c:v>0.26900000000000002</c:v>
                </c:pt>
                <c:pt idx="3">
                  <c:v>0.39300000000000002</c:v>
                </c:pt>
                <c:pt idx="4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4D-49D6-BE83-B1625E32D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57984648352381"/>
          <c:y val="0.38116059243831946"/>
          <c:w val="0.26088667825697043"/>
          <c:h val="0.40878335243016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14730355631"/>
          <c:y val="1.8120140774467088E-2"/>
          <c:w val="0.38744210413402341"/>
          <c:h val="0.9766108683232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98130135693825E-2"/>
          <c:y val="6.7560695538057741E-2"/>
          <c:w val="0.64280325253460968"/>
          <c:h val="0.87466084317585302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D14-49B0-A76B-A94F58760FD2}"/>
              </c:ext>
            </c:extLst>
          </c:dPt>
          <c:dPt>
            <c:idx val="1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14-49B0-A76B-A94F58760FD2}"/>
              </c:ext>
            </c:extLst>
          </c:dPt>
          <c:dPt>
            <c:idx val="2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14-49B0-A76B-A94F58760FD2}"/>
              </c:ext>
            </c:extLst>
          </c:dPt>
          <c:dPt>
            <c:idx val="3"/>
            <c:bubble3D val="0"/>
            <c:spPr>
              <a:solidFill>
                <a:srgbClr val="70AD47">
                  <a:lumMod val="75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D14-49B0-A76B-A94F58760FD2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D14-49B0-A76B-A94F58760FD2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z="1800"/>
                      <a:t>17,1%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14-49B0-A76B-A94F58760F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'13'!$A$2:$A$6</c:f>
              <c:strCache>
                <c:ptCount val="5"/>
                <c:pt idx="0">
                  <c:v>Возможны</c:v>
                </c:pt>
                <c:pt idx="1">
                  <c:v>Скорее возможны</c:v>
                </c:pt>
                <c:pt idx="2">
                  <c:v>Скорее невозможны</c:v>
                </c:pt>
                <c:pt idx="3">
                  <c:v>Невозможны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'13'!$D$2:$D$6</c:f>
              <c:numCache>
                <c:formatCode>0.00%</c:formatCode>
                <c:ptCount val="5"/>
                <c:pt idx="0">
                  <c:v>0.13100000000000001</c:v>
                </c:pt>
                <c:pt idx="1">
                  <c:v>0.249</c:v>
                </c:pt>
                <c:pt idx="2">
                  <c:v>0.308</c:v>
                </c:pt>
                <c:pt idx="3">
                  <c:v>0.14099999999999999</c:v>
                </c:pt>
                <c:pt idx="4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14-49B0-A76B-A94F58760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26356509357901"/>
          <c:y val="0.19985519051497874"/>
          <c:w val="0.28466453948158443"/>
          <c:h val="0.60471013736015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14730355631"/>
          <c:y val="1.8120140774467088E-2"/>
          <c:w val="0.38744210413402341"/>
          <c:h val="0.9766108683232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99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3203729968536547E-2"/>
          <c:w val="0.62755447127970576"/>
          <c:h val="0.89570434130516308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38-4E1B-86F9-08403819154E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38-4E1B-86F9-08403819154E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38-4E1B-86F9-08403819154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38-4E1B-86F9-08403819154E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38-4E1B-86F9-08403819154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'9'!$A$2:$A$6</c:f>
              <c:strCache>
                <c:ptCount val="5"/>
                <c:pt idx="0">
                  <c:v>Безусловно, больше пользы</c:v>
                </c:pt>
                <c:pt idx="1">
                  <c:v>Скорее, больше пользы</c:v>
                </c:pt>
                <c:pt idx="2">
                  <c:v>Скорее, больше вреда</c:v>
                </c:pt>
                <c:pt idx="3">
                  <c:v>Безусловно, больше вреда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'9'!$D$2:$D$6</c:f>
              <c:numCache>
                <c:formatCode>0.00%</c:formatCode>
                <c:ptCount val="5"/>
                <c:pt idx="0">
                  <c:v>0.16400000000000001</c:v>
                </c:pt>
                <c:pt idx="1">
                  <c:v>0.40300000000000002</c:v>
                </c:pt>
                <c:pt idx="2">
                  <c:v>0.17799999999999999</c:v>
                </c:pt>
                <c:pt idx="3">
                  <c:v>4.2999999999999997E-2</c:v>
                </c:pt>
                <c:pt idx="4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8-4E1B-86F9-084038191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4307089568664"/>
          <c:y val="0.22704106109422184"/>
          <c:w val="0.32158612355440591"/>
          <c:h val="0.63677478596654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14730355631"/>
          <c:y val="1.8120140774467088E-2"/>
          <c:w val="0.38744210413402341"/>
          <c:h val="0.9766108683232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99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3203729968536547E-2"/>
          <c:w val="0.62755447127970576"/>
          <c:h val="0.895704341305163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4307089568664"/>
          <c:y val="0.22704106109422184"/>
          <c:w val="0.32158612355440591"/>
          <c:h val="0.63677478596654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800-4C35-A874-18175616592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800-4C35-A874-18175616592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800-4C35-A874-18175616592C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800-4C35-A874-18175616592C}"/>
              </c:ext>
            </c:extLst>
          </c:dPt>
          <c:dPt>
            <c:idx val="4"/>
            <c:bubble3D val="0"/>
            <c:spPr>
              <a:solidFill>
                <a:srgbClr val="A5A5A5">
                  <a:lumMod val="60000"/>
                  <a:lumOff val="40000"/>
                </a:srgb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800-4C35-A874-18175616592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800"/>
                      <a:t>3,9%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0-4C35-A874-1817561659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'12'!$A$2:$A$5</c:f>
              <c:strCache>
                <c:ptCount val="4"/>
                <c:pt idx="0">
                  <c:v>Доводилось наблюдать и самому участвовать</c:v>
                </c:pt>
                <c:pt idx="1">
                  <c:v>Доводилось наблюдать, но не участвовать</c:v>
                </c:pt>
                <c:pt idx="2">
                  <c:v>Не наблюдал(а)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'12'!$D$2:$D$5</c:f>
              <c:numCache>
                <c:formatCode>0.00%</c:formatCode>
                <c:ptCount val="4"/>
                <c:pt idx="0">
                  <c:v>4.2999999999999997E-2</c:v>
                </c:pt>
                <c:pt idx="1">
                  <c:v>0.188</c:v>
                </c:pt>
                <c:pt idx="2">
                  <c:v>0.73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00-4C35-A874-181756165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39007092198586"/>
          <c:y val="0.10357247010790316"/>
          <c:w val="0.34042553191489361"/>
          <c:h val="0.82063283756197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473664324661174"/>
          <c:y val="2.9587227467113068E-2"/>
          <c:w val="0.49343628817381263"/>
          <c:h val="0.820950256182608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Лист17!$B$1</c:f>
              <c:strCache>
                <c:ptCount val="1"/>
                <c:pt idx="0">
                  <c:v>все жители края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Лист17!$A$2:$A$5</c:f>
              <c:strCache>
                <c:ptCount val="4"/>
                <c:pt idx="0">
                  <c:v>выходцы из стран Закавказья (Грузия, Армения, Азербайджан)</c:v>
                </c:pt>
                <c:pt idx="1">
                  <c:v>выходцы из стран Центральной Азии (Казахстан, Киргизия, Таджикистан, Узбекистан, Туркмения)</c:v>
                </c:pt>
                <c:pt idx="2">
                  <c:v>выходцы из восточноевропейских стран (Украина, Белоруссия, Молдавия)</c:v>
                </c:pt>
                <c:pt idx="3">
                  <c:v>выходцы из Китая</c:v>
                </c:pt>
              </c:strCache>
            </c:strRef>
          </c:cat>
          <c:val>
            <c:numRef>
              <c:f>Лист17!$B$2:$B$5</c:f>
              <c:numCache>
                <c:formatCode>General</c:formatCode>
                <c:ptCount val="4"/>
                <c:pt idx="0">
                  <c:v>4.6499999999999995</c:v>
                </c:pt>
                <c:pt idx="1">
                  <c:v>4.83</c:v>
                </c:pt>
                <c:pt idx="2">
                  <c:v>4.41</c:v>
                </c:pt>
                <c:pt idx="3">
                  <c:v>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A-4131-A148-A1E98B60F144}"/>
            </c:ext>
          </c:extLst>
        </c:ser>
        <c:ser>
          <c:idx val="1"/>
          <c:order val="1"/>
          <c:tx>
            <c:strRef>
              <c:f>Лист17!$C$1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Лист17!$A$2:$A$5</c:f>
              <c:strCache>
                <c:ptCount val="4"/>
                <c:pt idx="0">
                  <c:v>выходцы из стран Закавказья (Грузия, Армения, Азербайджан)</c:v>
                </c:pt>
                <c:pt idx="1">
                  <c:v>выходцы из стран Центральной Азии (Казахстан, Киргизия, Таджикистан, Узбекистан, Туркмения)</c:v>
                </c:pt>
                <c:pt idx="2">
                  <c:v>выходцы из восточноевропейских стран (Украина, Белоруссия, Молдавия)</c:v>
                </c:pt>
                <c:pt idx="3">
                  <c:v>выходцы из Китая</c:v>
                </c:pt>
              </c:strCache>
            </c:strRef>
          </c:cat>
          <c:val>
            <c:numRef>
              <c:f>Лист17!$C$2:$C$5</c:f>
              <c:numCache>
                <c:formatCode>General</c:formatCode>
                <c:ptCount val="4"/>
                <c:pt idx="0">
                  <c:v>4.58</c:v>
                </c:pt>
                <c:pt idx="1">
                  <c:v>4.79</c:v>
                </c:pt>
                <c:pt idx="2">
                  <c:v>4.4400000000000004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A-4131-A148-A1E98B60F144}"/>
            </c:ext>
          </c:extLst>
        </c:ser>
        <c:ser>
          <c:idx val="2"/>
          <c:order val="2"/>
          <c:tx>
            <c:strRef>
              <c:f>Лист17!$D$1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Лист17!$A$2:$A$5</c:f>
              <c:strCache>
                <c:ptCount val="4"/>
                <c:pt idx="0">
                  <c:v>выходцы из стран Закавказья (Грузия, Армения, Азербайджан)</c:v>
                </c:pt>
                <c:pt idx="1">
                  <c:v>выходцы из стран Центральной Азии (Казахстан, Киргизия, Таджикистан, Узбекистан, Туркмения)</c:v>
                </c:pt>
                <c:pt idx="2">
                  <c:v>выходцы из восточноевропейских стран (Украина, Белоруссия, Молдавия)</c:v>
                </c:pt>
                <c:pt idx="3">
                  <c:v>выходцы из Китая</c:v>
                </c:pt>
              </c:strCache>
            </c:strRef>
          </c:cat>
          <c:val>
            <c:numRef>
              <c:f>Лист17!$D$2:$D$5</c:f>
              <c:numCache>
                <c:formatCode>General</c:formatCode>
                <c:ptCount val="4"/>
                <c:pt idx="0">
                  <c:v>4.71</c:v>
                </c:pt>
                <c:pt idx="1">
                  <c:v>4.8599999999999985</c:v>
                </c:pt>
                <c:pt idx="2">
                  <c:v>4.3899999999999997</c:v>
                </c:pt>
                <c:pt idx="3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A-4131-A148-A1E98B60F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726816"/>
        <c:axId val="221727208"/>
        <c:axId val="0"/>
      </c:bar3DChart>
      <c:catAx>
        <c:axId val="221726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1727208"/>
        <c:crosses val="autoZero"/>
        <c:auto val="1"/>
        <c:lblAlgn val="ctr"/>
        <c:lblOffset val="100"/>
        <c:noMultiLvlLbl val="0"/>
      </c:catAx>
      <c:valAx>
        <c:axId val="221727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1726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394BC5-D34B-46D1-AF8F-C9CB865B2309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CD7035-D463-401D-A284-A5C0131A6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ECFA-6F3F-473F-A20E-E98C33A5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15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C69A-F13F-41C8-B428-B41D1B22F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61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2E90-A997-4CDF-95E0-3B0A4EF57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19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3903-4EB4-4B03-ABAC-2E04BA5E8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51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078A-DFDA-46C6-9F09-221D24472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69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7505-7D49-4317-84E7-3FE1EE2EB8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41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5F9E9-A1B5-4520-9C2C-B72E73F11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0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711A-C247-485E-A1D9-C55509BC5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59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A64A-BF8A-42AE-B643-D7CA43395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49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90AA-797F-45D6-B008-E98AD5057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7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DA25-6C67-474D-B13D-D4A7F05C0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14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8F70-A876-4265-8783-6591E8214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08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E9B5-3953-452B-B29A-505546BC3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91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7B1F0C-4D85-424B-ACFB-6DA228F67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836613"/>
            <a:ext cx="7848600" cy="4930775"/>
          </a:xfrm>
        </p:spPr>
        <p:txBody>
          <a:bodyPr/>
          <a:lstStyle/>
          <a:p>
            <a:pPr algn="r" eaLnBrk="1" hangingPunct="1"/>
            <a:r>
              <a:rPr lang="ru-RU" altLang="ru-RU" sz="3600" smtClean="0">
                <a:solidFill>
                  <a:srgbClr val="990000"/>
                </a:solidFill>
                <a:cs typeface="Times New Roman" panose="02020603050405020304" pitchFamily="18" charset="0"/>
              </a:rPr>
              <a:t>Рафиков Р.Г.</a:t>
            </a:r>
            <a:br>
              <a:rPr lang="ru-RU" altLang="ru-RU" sz="360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80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altLang="ru-RU" sz="3600" smtClean="0">
                <a:solidFill>
                  <a:srgbClr val="990000"/>
                </a:solidFill>
                <a:cs typeface="Times New Roman" panose="02020603050405020304" pitchFamily="18" charset="0"/>
              </a:rPr>
              <a:t>Региональные особенности Красноярского края и вопросы этнорелигиозного экстремизма в свете общественного мнения </a:t>
            </a:r>
            <a:br>
              <a:rPr lang="ru-RU" altLang="ru-RU" sz="3600" smtClean="0">
                <a:solidFill>
                  <a:srgbClr val="990000"/>
                </a:solidFill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990000"/>
                </a:solidFill>
                <a:cs typeface="Times New Roman" panose="02020603050405020304" pitchFamily="18" charset="0"/>
              </a:rPr>
              <a:t>(по материалам соц. исследований  2014-20</a:t>
            </a:r>
            <a:r>
              <a:rPr lang="en-US" altLang="ru-RU" sz="2400" smtClean="0">
                <a:solidFill>
                  <a:srgbClr val="990000"/>
                </a:solidFill>
                <a:cs typeface="Times New Roman" panose="02020603050405020304" pitchFamily="18" charset="0"/>
              </a:rPr>
              <a:t>20</a:t>
            </a:r>
            <a:r>
              <a:rPr lang="ru-RU" altLang="ru-RU" sz="2400" smtClean="0">
                <a:solidFill>
                  <a:srgbClr val="990000"/>
                </a:solidFill>
                <a:cs typeface="Times New Roman" panose="02020603050405020304" pitchFamily="18" charset="0"/>
              </a:rPr>
              <a:t> гг.)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endParaRPr lang="ru-RU" alt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313613" cy="1143000"/>
          </a:xfrm>
        </p:spPr>
        <p:txBody>
          <a:bodyPr anchor="ctr"/>
          <a:lstStyle/>
          <a:p>
            <a:pPr algn="ctr"/>
            <a:r>
              <a:rPr lang="ru-RU" altLang="ru-RU" sz="2000" b="1" smtClean="0"/>
              <a:t>Изменение численности наиболее крупных национальностей Красноярского края в </a:t>
            </a:r>
            <a:br>
              <a:rPr lang="ru-RU" altLang="ru-RU" sz="2000" b="1" smtClean="0"/>
            </a:br>
            <a:r>
              <a:rPr lang="ru-RU" altLang="ru-RU" sz="2000" b="1" smtClean="0"/>
              <a:t>1989, 2002, 2010 годы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55650" y="1628775"/>
          <a:ext cx="8137525" cy="4338638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Национальность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 переписи 1989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 переписи 2002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 переписи 2010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кол-во, (чел.)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удель. вес, (%%)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кол-во, (чел.)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удель. вес, (%%)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кол-во, (чел.)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удель. вес, (%%)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русские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2660542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87,56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2638281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88,95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2490730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88,07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украинцы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105540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3,47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68662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1,34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татары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49331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1,62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44382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34828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немцы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43004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1,42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36850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22363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0,79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азербайджанцы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7431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19447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0,66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16341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0,58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чуваши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23432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0,77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16859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0,57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армяне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2990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10807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10677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белорусы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29909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0,98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18149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0,61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9900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долганы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5383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5805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5810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мордва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11707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4295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90000"/>
                </a:solidFill>
              </a:rPr>
              <a:t>Конфессиональная специфика Красноярского края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27213"/>
            <a:ext cx="7424737" cy="4481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900" b="1" smtClean="0"/>
              <a:t>Широкая палитра религиозных культов</a:t>
            </a:r>
            <a:r>
              <a:rPr lang="ru-RU" altLang="ru-RU" sz="1900" smtClean="0"/>
              <a:t>. На начало 2018 г. в крае зарегистрировано 334 религиозных организаций двух с половиной десятков конфессий и деноминаций. Помимо этого на юридических правах религиозных групп действует </a:t>
            </a:r>
            <a:r>
              <a:rPr lang="ru-RU" altLang="ru-RU" sz="1900" smtClean="0">
                <a:latin typeface="Arial" panose="020B0604020202020204" pitchFamily="34" charset="0"/>
              </a:rPr>
              <a:t>около 800</a:t>
            </a:r>
            <a:r>
              <a:rPr lang="ru-RU" altLang="ru-RU" sz="1900" smtClean="0"/>
              <a:t> общин, объединений, групп по 40 различным религиозным направлениям.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smtClean="0"/>
              <a:t>Из числа зарегистрированных религиозных организаций на долю </a:t>
            </a:r>
            <a:r>
              <a:rPr lang="ru-RU" altLang="ru-RU" sz="1900" b="1" smtClean="0"/>
              <a:t>православных</a:t>
            </a:r>
            <a:r>
              <a:rPr lang="ru-RU" altLang="ru-RU" sz="1900" smtClean="0"/>
              <a:t> конфессий приходится 44%, на долю различных </a:t>
            </a:r>
            <a:r>
              <a:rPr lang="ru-RU" altLang="ru-RU" sz="1900" b="1" smtClean="0"/>
              <a:t>протестантских</a:t>
            </a:r>
            <a:r>
              <a:rPr lang="ru-RU" altLang="ru-RU" sz="1900" smtClean="0"/>
              <a:t> течений - 40%.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smtClean="0"/>
              <a:t>В крае сильны позиции этнических </a:t>
            </a:r>
            <a:r>
              <a:rPr lang="ru-RU" altLang="ru-RU" sz="1900" b="1" smtClean="0"/>
              <a:t>мусульман</a:t>
            </a:r>
            <a:r>
              <a:rPr lang="ru-RU" altLang="ru-RU" sz="1900" smtClean="0"/>
              <a:t>, численность которых за счет трудовых мигрантов из Средней Азии и Кавказа неуклонно растет.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smtClean="0"/>
              <a:t>На юге края находится российский центр Церкви Последнего завета (община Виссариона)– самого крупного отечественного неокульта.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Стратегические документы в сфере государственной национальной политики Красноярского края</a:t>
            </a:r>
            <a:endParaRPr lang="ru-RU" altLang="ru-RU" sz="240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258888" y="1628775"/>
            <a:ext cx="731361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     1. План мероприятий по реализации в Красноярском крае в 2016-2018 годах Стратегии государственной национальной политики Российской Федерации на период до 2025 года, утв. Губернатором края в 2016 году)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     2. Государственная программа Красноярского края «Укрепление единства российской нации и этнокультурное развитие народов Красноярского края», утв. Постановлением Правительства края от 30.09.2014  № 442-п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     3. Государственная программа Красноярского края «Создание условий для повышения уровня традиционного образа жизни КМНС Красноярского края», утв. Постановлением   Правительства    края  от  30.09.2013  № 520-п</a:t>
            </a:r>
            <a:endParaRPr lang="ru-RU" altLang="ru-RU" sz="1800" b="1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     3. Региональная стратегия национальной политики в Красноярском крае на период до 2025 года (утв. Губернатором края в 2018 году)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01625"/>
            <a:ext cx="7712075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Определение термина экстремизм (в  соответствии с федеральным законом от 25.07.2002 № 114-ФЗ «О противодействии экстремистской деятельности»</a:t>
            </a:r>
            <a:endParaRPr lang="ru-RU" altLang="ru-RU" sz="2400" smtClean="0"/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1258888" y="1628775"/>
            <a:ext cx="731361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>
                <a:latin typeface="Arial" panose="020B0604020202020204" pitchFamily="34" charset="0"/>
              </a:rPr>
              <a:t>Экстремистская деятельность (экстремизм)</a:t>
            </a:r>
            <a:r>
              <a:rPr lang="ru-RU" altLang="ru-RU" sz="2000" smtClean="0">
                <a:latin typeface="Arial" panose="020B0604020202020204" pitchFamily="34" charset="0"/>
              </a:rPr>
              <a:t> – это деятельность физических лиц, обществ. и рел. объединений, СМИ по планированию, организации, подготовке к совершению действий, направленных на: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насильственное изменение основ конституционного строя и нарушения целостности РФ;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подрыв безопасности РФ;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захват или присвоение властных полномочий;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создание незаконных военных формирований;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осуществление террористической деятельности;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возбуждение расовой, национальной или рел. розни;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осуществление массовых беспорядков и актов вандализма  по мотивам идеологической , политической, расовой, национальной или религиозной ненависти либо вражды;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01625"/>
            <a:ext cx="7712075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Определение термина экстремизм (в соответствии  с федеральным законом от 25.07.2002 № 114-ФЗ «О противодействии экстремистской деятельности»</a:t>
            </a:r>
            <a:endParaRPr lang="ru-RU" altLang="ru-RU" sz="2400" smtClean="0"/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1258888" y="1628775"/>
            <a:ext cx="731361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унижение национального достоинства;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пропаганду исключительности, превосходства или неполноценности граждан по вышеуказанным признакам;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пропаганда и публичное демонстрирование нацистской атрибутики  символики;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smtClean="0">
                <a:latin typeface="Arial" panose="020B0604020202020204" pitchFamily="34" charset="0"/>
              </a:rPr>
              <a:t> публичные призывы к совершению указанной деятельности либо ее финансирование.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00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b="1" smtClean="0">
                <a:latin typeface="Arial" panose="020B0604020202020204" pitchFamily="34" charset="0"/>
              </a:rPr>
              <a:t>Экстремистская организация</a:t>
            </a:r>
            <a:r>
              <a:rPr lang="ru-RU" altLang="ru-RU" sz="2000" smtClean="0">
                <a:latin typeface="Arial" panose="020B0604020202020204" pitchFamily="34" charset="0"/>
              </a:rPr>
              <a:t> – общественное или религиозное объединение, в отношении которых по основаниям, предусмотренным настоящим федеральным законом, судом принято вступившее в законную силу решение о ликвидации или запрете в связи с осуществлением экстремистской деятельности.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990000"/>
                </a:solidFill>
              </a:rPr>
              <a:t>Классификация причин этнической ксенофобии. Можно условно выделить 6 наиболее упоминаемых позиций: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816350" cy="43926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/>
              <a:t>Угроза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1. Физическая угроза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2. Территориальная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    угроза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3. Правовая угроза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4. Культурная угроза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5. Бытовая, поведен-ческая угроза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6. Экономическая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    угроза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844675"/>
            <a:ext cx="3717925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/>
              <a:t>Тезис страха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«Проявляют агрессию»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«Их становится все больше»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«Занимаются противоправной деятельностью»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«Не понимаем их языка и традиций»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«Ведут себя неподобающим образом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«Иммигранты занимают наши рабочие места»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1900" smtClean="0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779838" y="3284538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3995738" y="2349500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4140200" y="2708275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12"/>
          <p:cNvSpPr>
            <a:spLocks noChangeArrowheads="1"/>
          </p:cNvSpPr>
          <p:nvPr/>
        </p:nvSpPr>
        <p:spPr bwMode="auto">
          <a:xfrm>
            <a:off x="4067175" y="4076700"/>
            <a:ext cx="9763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3"/>
          <p:cNvSpPr>
            <a:spLocks noChangeArrowheads="1"/>
          </p:cNvSpPr>
          <p:nvPr/>
        </p:nvSpPr>
        <p:spPr bwMode="auto">
          <a:xfrm>
            <a:off x="3779838" y="5445125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4"/>
          <p:cNvSpPr>
            <a:spLocks noChangeArrowheads="1"/>
          </p:cNvSpPr>
          <p:nvPr/>
        </p:nvSpPr>
        <p:spPr bwMode="auto">
          <a:xfrm>
            <a:off x="4211638" y="4581525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958137" cy="850900"/>
          </a:xfrm>
        </p:spPr>
        <p:txBody>
          <a:bodyPr anchor="ctr"/>
          <a:lstStyle/>
          <a:p>
            <a:pPr eaLnBrk="1" hangingPunct="1"/>
            <a:r>
              <a:rPr lang="ru-RU" altLang="ru-RU" sz="1800" smtClean="0">
                <a:solidFill>
                  <a:srgbClr val="990000"/>
                </a:solidFill>
              </a:rPr>
              <a:t>Диаграмма 1. Ответы молодежи края на вопрос: Как Вы относитесь к тому, что живете в многонациональной среде?» ( 2010 г.)</a:t>
            </a:r>
          </a:p>
        </p:txBody>
      </p:sp>
      <p:graphicFrame>
        <p:nvGraphicFramePr>
          <p:cNvPr id="19459" name="Диаграмма 3"/>
          <p:cNvGraphicFramePr>
            <a:graphicFrameLocks/>
          </p:cNvGraphicFramePr>
          <p:nvPr/>
        </p:nvGraphicFramePr>
        <p:xfrm>
          <a:off x="107950" y="981075"/>
          <a:ext cx="6264275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3" imgW="6931753" imgH="4432176" progId="Excel.Chart.8">
                  <p:embed/>
                </p:oleObj>
              </mc:Choice>
              <mc:Fallback>
                <p:oleObj r:id="rId3" imgW="6931753" imgH="443217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81075"/>
                        <a:ext cx="6264275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635375" y="3217863"/>
            <a:ext cx="5508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107950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107950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10795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1079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ответов на вопрос</a:t>
            </a:r>
            <a:r>
              <a:rPr lang="ru-RU" alt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: «Как Вы относитесь к тому, что живете в многонациональной среде?» </a:t>
            </a:r>
            <a:r>
              <a:rPr lang="ru-RU" altLang="ru-RU" sz="1400">
                <a:ea typeface="Calibri" panose="020F0502020204030204" pitchFamily="34" charset="0"/>
                <a:cs typeface="Times New Roman" panose="02020603050405020304" pitchFamily="18" charset="0"/>
              </a:rPr>
              <a:t>(весна 2015 г.)</a:t>
            </a:r>
          </a:p>
        </p:txBody>
      </p:sp>
      <p:pic>
        <p:nvPicPr>
          <p:cNvPr id="19461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54022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Графический анализ наиболее популярных ассоциаций студентов красноярских вузов с понятием «Родина» (2017)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484313"/>
            <a:ext cx="7313613" cy="4475162"/>
          </a:xfrm>
        </p:spPr>
        <p:txBody>
          <a:bodyPr/>
          <a:lstStyle/>
          <a:p>
            <a:r>
              <a:rPr lang="ru-RU" altLang="ru-RU" sz="1800" smtClean="0">
                <a:latin typeface="Arial" panose="020B0604020202020204" pitchFamily="34" charset="0"/>
              </a:rPr>
              <a:t>1500 студентов – дали 800 образов. </a:t>
            </a:r>
          </a:p>
          <a:p>
            <a:endParaRPr lang="ru-RU" altLang="ru-RU" sz="1800" smtClean="0">
              <a:latin typeface="Arial" panose="020B0604020202020204" pitchFamily="34" charset="0"/>
            </a:endParaRPr>
          </a:p>
        </p:txBody>
      </p:sp>
      <p:pic>
        <p:nvPicPr>
          <p:cNvPr id="20484" name="Рисунок 11" descr="C:\Users\Trufanov\Desktop\c8jks7dYnNs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7771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13612" cy="1008063"/>
          </a:xfrm>
        </p:spPr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2. Распределение ответов на вопрос: «Ощущается ли сейчас в том городе или районе, где Вы живете, межнациональная напряженность?» (весна 2015 г.)</a:t>
            </a:r>
          </a:p>
        </p:txBody>
      </p:sp>
      <p:sp>
        <p:nvSpPr>
          <p:cNvPr id="21507" name="Rectangle 3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1508" name="Диаграм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5612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3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3. Распределение ответов на вопрос: «Каковы на Ваш взгляд, отношения между людьми различных национальностей в Красноярском крае?» (весна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611560" y="1827212"/>
          <a:ext cx="8352928" cy="462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41313"/>
            <a:ext cx="731361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90000"/>
                </a:solidFill>
              </a:rPr>
              <a:t>Региональные особенности Красноярского края. Общие: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313612" cy="4554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900" u="sng" smtClean="0"/>
              <a:t>административно-территориальное деление</a:t>
            </a:r>
            <a:r>
              <a:rPr lang="ru-RU" altLang="ru-RU" sz="1900" smtClean="0"/>
              <a:t> – </a:t>
            </a:r>
            <a:r>
              <a:rPr lang="ru-RU" altLang="ru-RU" sz="1900" b="1" smtClean="0"/>
              <a:t>сложный  состав</a:t>
            </a:r>
            <a:r>
              <a:rPr lang="ru-RU" altLang="ru-RU" sz="1900" smtClean="0"/>
              <a:t>. Несмотря на объединение края с северными автономными округами, тема национальных автономий еще долго будет оставаться в зоне общественных спекуляций;</a:t>
            </a:r>
            <a:endParaRPr lang="ru-RU" altLang="ru-RU" sz="1900" u="sng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900" u="sng" smtClean="0"/>
              <a:t>география размещения</a:t>
            </a:r>
            <a:r>
              <a:rPr lang="ru-RU" altLang="ru-RU" sz="1900" smtClean="0"/>
              <a:t> – </a:t>
            </a:r>
            <a:r>
              <a:rPr lang="ru-RU" altLang="ru-RU" sz="1900" b="1" smtClean="0"/>
              <a:t>большая протяженность территории,</a:t>
            </a:r>
            <a:r>
              <a:rPr lang="ru-RU" altLang="ru-RU" sz="1900" smtClean="0"/>
              <a:t> </a:t>
            </a:r>
            <a:r>
              <a:rPr lang="ru-RU" altLang="ru-RU" sz="1900" b="1" smtClean="0"/>
              <a:t>огромная площадь</a:t>
            </a:r>
            <a:r>
              <a:rPr lang="ru-RU" altLang="ru-RU" sz="1900" smtClean="0"/>
              <a:t> территории и низкая плотность населения;</a:t>
            </a:r>
            <a:endParaRPr lang="ru-RU" altLang="ru-RU" sz="1900" u="sng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900" u="sng" smtClean="0"/>
              <a:t>специфика демографических и миграционных процессов</a:t>
            </a:r>
            <a:r>
              <a:rPr lang="ru-RU" altLang="ru-RU" sz="1900" smtClean="0"/>
              <a:t> – снижение численности населения с 1993 по 2018 гг. на 320 тыс. чел. или 10,5%. </a:t>
            </a:r>
            <a:r>
              <a:rPr lang="ru-RU" altLang="ru-RU" sz="1900" b="1" smtClean="0"/>
              <a:t>Трудности с формированием собственных трудовых ресурсов</a:t>
            </a:r>
            <a:r>
              <a:rPr lang="ru-RU" altLang="ru-RU" sz="1900" smtClean="0"/>
              <a:t>;</a:t>
            </a:r>
            <a:r>
              <a:rPr lang="ru-RU" altLang="ru-RU" sz="1900" u="sng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u="sng" smtClean="0"/>
              <a:t>экономическая специфика</a:t>
            </a:r>
            <a:r>
              <a:rPr lang="ru-RU" altLang="ru-RU" sz="1900" smtClean="0"/>
              <a:t> – край богат природными ресурсами, здесь представлены интересы крупных финансово-промышленных групп. </a:t>
            </a:r>
            <a:r>
              <a:rPr lang="ru-RU" altLang="ru-RU" sz="1900" b="1" smtClean="0"/>
              <a:t>Экономика «засасывает» большое число трудовых мигрантов из-за рубежа</a:t>
            </a:r>
            <a:r>
              <a:rPr lang="ru-RU" altLang="ru-RU" sz="19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4.  Общее распределение ответов на вопрос: «На Ваш взгляд, какова вероятность возникновения конфликтов на межэтнической почве в ближайшее время?» (взрослое население края, весна 2015 г.)</a:t>
            </a:r>
          </a:p>
        </p:txBody>
      </p:sp>
      <p:pic>
        <p:nvPicPr>
          <p:cNvPr id="23555" name="Диаграмма 11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/>
          <a:stretch>
            <a:fillRect/>
          </a:stretch>
        </p:blipFill>
        <p:spPr>
          <a:xfrm>
            <a:off x="539750" y="1844675"/>
            <a:ext cx="8424863" cy="46085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5. Распределение ответов на вопрос: «Как Вы считаете, возможны ли конфликты на межнациональной почве в крае в ближайшее время?» (весна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611560" y="1827212"/>
          <a:ext cx="8352928" cy="462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/>
          </p:cNvPr>
          <p:cNvGraphicFramePr/>
          <p:nvPr/>
        </p:nvGraphicFramePr>
        <p:xfrm>
          <a:off x="683568" y="1628800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704137" cy="11430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6. Распределение ответов на вопрос: «Как Вы считаете, многонациональность  России приносит ей в целом больше «пользы» или больше «вреда»? (весна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611560" y="1827212"/>
          <a:ext cx="8352928" cy="462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/>
          </p:cNvPr>
          <p:cNvGraphicFramePr/>
          <p:nvPr/>
        </p:nvGraphicFramePr>
        <p:xfrm>
          <a:off x="898005" y="1630387"/>
          <a:ext cx="7632848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777162" cy="11430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7. Распределение ответов на вопрос: «Доводилось ли Вам за последний год лично наблюдать конфликты в связи с межнациональной неприязнью либо участвовать в них?» (весна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611560" y="1827212"/>
          <a:ext cx="8352928" cy="462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/>
          </p:cNvPr>
          <p:cNvGraphicFramePr/>
          <p:nvPr/>
        </p:nvGraphicFramePr>
        <p:xfrm>
          <a:off x="395536" y="1628800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/>
          </p:cNvPr>
          <p:cNvGraphicFramePr/>
          <p:nvPr/>
        </p:nvGraphicFramePr>
        <p:xfrm>
          <a:off x="1043608" y="1484784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8.  Общее распределение ответов на вопрос: «Есть ли национальности или группы национальностей, </a:t>
            </a:r>
            <a:br>
              <a:rPr lang="ru-RU" altLang="ru-RU" sz="2000" smtClean="0">
                <a:solidFill>
                  <a:srgbClr val="990000"/>
                </a:solidFill>
              </a:rPr>
            </a:br>
            <a:r>
              <a:rPr lang="ru-RU" altLang="ru-RU" sz="2000" smtClean="0">
                <a:solidFill>
                  <a:srgbClr val="990000"/>
                </a:solidFill>
              </a:rPr>
              <a:t>к которым Вы не испытываете дружеских чувств?» </a:t>
            </a:r>
            <a:br>
              <a:rPr lang="ru-RU" altLang="ru-RU" sz="2000" smtClean="0">
                <a:solidFill>
                  <a:srgbClr val="990000"/>
                </a:solidFill>
              </a:rPr>
            </a:br>
            <a:r>
              <a:rPr lang="ru-RU" altLang="ru-RU" sz="2000" smtClean="0">
                <a:solidFill>
                  <a:srgbClr val="990000"/>
                </a:solidFill>
              </a:rPr>
              <a:t>(взрослое население края, весна 2015 г.)</a:t>
            </a:r>
          </a:p>
        </p:txBody>
      </p:sp>
      <p:pic>
        <p:nvPicPr>
          <p:cNvPr id="27651" name="Диаграмма 1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7705725" cy="48244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78700" cy="895350"/>
          </a:xfrm>
        </p:spPr>
        <p:txBody>
          <a:bodyPr/>
          <a:lstStyle/>
          <a:p>
            <a:r>
              <a:rPr lang="ru-RU" altLang="ru-RU" sz="1800" smtClean="0">
                <a:solidFill>
                  <a:srgbClr val="990000"/>
                </a:solidFill>
              </a:rPr>
              <a:t>Диаграмма 9. Ответы на вопрос «Согласны ли Вы вступать в перечисленные ниже отношения с представителями другой национальности, проживающими в крае?», % (февраль 2014 г.)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9834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43608" y="1443672"/>
          <a:ext cx="7488832" cy="500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187450" y="549275"/>
            <a:ext cx="7705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990000"/>
                </a:solidFill>
              </a:rPr>
              <a:t>Диаграмма 10. Социальная дистанция, устанавливаемая жителями Красноярского края по отношению к различным группам национальностей (общая и по полу), 2015 г.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11.  Общее распределение ответов на вопрос: «Как Вы относитесь к радикальным националистическим движениям?» (взрослое население края, весна 2015 г.)</a:t>
            </a:r>
          </a:p>
        </p:txBody>
      </p:sp>
      <p:pic>
        <p:nvPicPr>
          <p:cNvPr id="30723" name="Диаграмма 2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>
            <a:fillRect/>
          </a:stretch>
        </p:blipFill>
        <p:spPr>
          <a:xfrm>
            <a:off x="1331913" y="1557338"/>
            <a:ext cx="7488237" cy="48958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12.  Общее распределение ответов на вопрос: «Что по Вашему мнению, создает опасность возникновения межнациональных конфликтов в Красноярском крае?» (взрослое население края, весна 2015 г.)</a:t>
            </a:r>
          </a:p>
        </p:txBody>
      </p:sp>
      <p:pic>
        <p:nvPicPr>
          <p:cNvPr id="31747" name="Диаграмма 16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/>
          <a:stretch>
            <a:fillRect/>
          </a:stretch>
        </p:blipFill>
        <p:spPr>
          <a:xfrm>
            <a:off x="1403350" y="1557338"/>
            <a:ext cx="7489825" cy="53006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13.  Общее распределение ответов на вопрос: «Какие чувства Вы лично испытываете по отношению к иностранным трудовым мигрантам, прибывающим в Ваш город, район?» (весна 2015 г.)</a:t>
            </a:r>
          </a:p>
        </p:txBody>
      </p:sp>
      <p:pic>
        <p:nvPicPr>
          <p:cNvPr id="32771" name="Диаграмма 2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>
            <a:fillRect/>
          </a:stretch>
        </p:blipFill>
        <p:spPr>
          <a:xfrm>
            <a:off x="684213" y="1700213"/>
            <a:ext cx="7775575" cy="49688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90000"/>
                </a:solidFill>
              </a:rPr>
              <a:t>Особенности этнического состава населения края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777162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b="1" smtClean="0"/>
              <a:t>   </a:t>
            </a:r>
            <a:r>
              <a:rPr lang="ru-RU" altLang="ru-RU" sz="2200" b="1" smtClean="0"/>
              <a:t>Широкое национальное представительство</a:t>
            </a:r>
            <a:r>
              <a:rPr lang="ru-RU" altLang="ru-RU" sz="22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    В крае - 159 национальностей общей численностью 240 тыс. чел. или 8,5% (по итогам переписи населения 2010 г.), не считая трудовых мигрантов.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   Народы Красноярского края можно условно поделить на 4 большие группы: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- русские,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- автохтонное население,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- национальные меньшинства,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   - иммигранты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200" smtClean="0"/>
              <a:t>У каждой из них собственные интересы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14.  Общее распределение ответов на вопрос: «Ощущаете ли Вы конкуренцию со стороны иностранной рабочей силы на рынке труда?» (весна 2015 г.)</a:t>
            </a:r>
          </a:p>
        </p:txBody>
      </p:sp>
      <p:pic>
        <p:nvPicPr>
          <p:cNvPr id="33795" name="Диаграмма 4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 b="-85"/>
          <a:stretch>
            <a:fillRect/>
          </a:stretch>
        </p:blipFill>
        <p:spPr>
          <a:xfrm>
            <a:off x="863600" y="1700213"/>
            <a:ext cx="8280400" cy="44656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496175" cy="1143000"/>
          </a:xfrm>
        </p:spPr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15. Распределение ответов на вопрос: «Как Вы считаете, в Красноярском крае трудовые мигранты приносят больше «пользы» или больше «вреда»?» (весна 2018 г.)</a:t>
            </a:r>
          </a:p>
        </p:txBody>
      </p:sp>
      <p:sp>
        <p:nvSpPr>
          <p:cNvPr id="3481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5" name="Диаграмма 4">
            <a:extLst/>
          </p:cNvPr>
          <p:cNvGraphicFramePr/>
          <p:nvPr/>
        </p:nvGraphicFramePr>
        <p:xfrm>
          <a:off x="899592" y="1844824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01625"/>
            <a:ext cx="7921625" cy="1182688"/>
          </a:xfrm>
        </p:spPr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16. Распределение ответов на вопрос «С какими из перечисленных суждений о привлечении мигрантов в Красноярский край Вы согласны в большей степени?»</a:t>
            </a:r>
            <a:r>
              <a:rPr lang="ru-RU" altLang="ru-RU" sz="2000" i="1" smtClean="0">
                <a:solidFill>
                  <a:srgbClr val="990000"/>
                </a:solidFill>
              </a:rPr>
              <a:t> </a:t>
            </a:r>
            <a:r>
              <a:rPr lang="ru-RU" altLang="ru-RU" sz="2000" smtClean="0">
                <a:solidFill>
                  <a:srgbClr val="990000"/>
                </a:solidFill>
              </a:rPr>
              <a:t>(2018 г.)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7" name="Диаграмма 6">
            <a:extLst/>
          </p:cNvPr>
          <p:cNvGraphicFramePr/>
          <p:nvPr/>
        </p:nvGraphicFramePr>
        <p:xfrm>
          <a:off x="971600" y="1628800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Ответы на вопрос «В чем Вы видите проявления национального и религиозного экстремизма», % </a:t>
            </a:r>
            <a:br>
              <a:rPr lang="ru-RU" altLang="ru-RU" sz="2000" smtClean="0">
                <a:solidFill>
                  <a:srgbClr val="990000"/>
                </a:solidFill>
              </a:rPr>
            </a:br>
            <a:r>
              <a:rPr lang="ru-RU" altLang="ru-RU" sz="2000" smtClean="0">
                <a:solidFill>
                  <a:srgbClr val="990000"/>
                </a:solidFill>
              </a:rPr>
              <a:t>(городское население Красноярского края, весна 2015 г.)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557338"/>
            <a:ext cx="7313612" cy="4967287"/>
          </a:xfrm>
        </p:spPr>
        <p:txBody>
          <a:bodyPr/>
          <a:lstStyle/>
          <a:p>
            <a:r>
              <a:rPr lang="ru-RU" altLang="ru-RU" sz="2000" smtClean="0"/>
              <a:t>ненависть к людям определенной национальности (28,1%);</a:t>
            </a:r>
          </a:p>
          <a:p>
            <a:r>
              <a:rPr lang="ru-RU" altLang="ru-RU" sz="2000" smtClean="0"/>
              <a:t>ненависть к людям определенной религии(18,7%);</a:t>
            </a:r>
          </a:p>
          <a:p>
            <a:r>
              <a:rPr lang="ru-RU" altLang="ru-RU" sz="2000" smtClean="0"/>
              <a:t>искажение истории нашей страны (17,9%);</a:t>
            </a:r>
          </a:p>
          <a:p>
            <a:r>
              <a:rPr lang="ru-RU" altLang="ru-RU" sz="2000" smtClean="0"/>
              <a:t>призывы к насильственным действиям против людей определенной веры или определенного народа (12,3%);</a:t>
            </a:r>
          </a:p>
          <a:p>
            <a:r>
              <a:rPr lang="ru-RU" altLang="ru-RU" sz="2000" smtClean="0"/>
              <a:t>наличие специальных сайтов в сети Интернет, предлагающих вступить в организации, целью которых является борьба против людей определенной веры или определенного народа (7,9%).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18. Общее распределение ответов на вопрос «Вы считаете или не считаете себя верующим человеком?» (взрослое население края, 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136904" cy="46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19. Общее распределение ответов на вопрос "Пожалуйста, укажите, какой религии (конфессии) Вы придерживаетесь?« (весна 2016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136904" cy="46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67544" y="1484784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Диаграмма 20. Распределение ответов на вопрос: «Вы лично испытываете или не испытываете недоверие по отношению к представителям других религий или религиозных течений?» (весна 2018 г.)</a:t>
            </a:r>
          </a:p>
        </p:txBody>
      </p:sp>
      <p:graphicFrame>
        <p:nvGraphicFramePr>
          <p:cNvPr id="5" name="Объект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136904" cy="46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/>
          </p:cNvPr>
          <p:cNvGraphicFramePr/>
          <p:nvPr/>
        </p:nvGraphicFramePr>
        <p:xfrm>
          <a:off x="683568" y="1556792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altLang="ru-RU" sz="1800" smtClean="0">
                <a:solidFill>
                  <a:srgbClr val="990000"/>
                </a:solidFill>
              </a:rPr>
              <a:t>Диаграмма 21. Распределение ответов респондентов на вопрос «Оцените </a:t>
            </a:r>
            <a:r>
              <a:rPr lang="ru-RU" altLang="ru-RU" sz="1800" b="1" smtClean="0">
                <a:solidFill>
                  <a:srgbClr val="990000"/>
                </a:solidFill>
              </a:rPr>
              <a:t>объем</a:t>
            </a:r>
            <a:r>
              <a:rPr lang="ru-RU" altLang="ru-RU" sz="1800" smtClean="0">
                <a:solidFill>
                  <a:srgbClr val="990000"/>
                </a:solidFill>
              </a:rPr>
              <a:t> информации о национальном вопросе, получаемой Вами из приведенных ниже источников»,% (2014 г.)</a:t>
            </a:r>
          </a:p>
        </p:txBody>
      </p:sp>
      <p:pic>
        <p:nvPicPr>
          <p:cNvPr id="40963" name="Диаграмма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8137525" cy="460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 anchor="ctr"/>
          <a:lstStyle/>
          <a:p>
            <a:r>
              <a:rPr lang="ru-RU" altLang="ru-RU" sz="1800" smtClean="0">
                <a:solidFill>
                  <a:srgbClr val="990000"/>
                </a:solidFill>
              </a:rPr>
              <a:t>Диаграмма 22. Распределение ответов респондентов на вопрос «Отметьте</a:t>
            </a:r>
            <a:r>
              <a:rPr lang="ru-RU" altLang="ru-RU" sz="1800" b="1" smtClean="0">
                <a:solidFill>
                  <a:srgbClr val="990000"/>
                </a:solidFill>
              </a:rPr>
              <a:t>, какой характер </a:t>
            </a:r>
            <a:r>
              <a:rPr lang="ru-RU" altLang="ru-RU" sz="1800" smtClean="0">
                <a:solidFill>
                  <a:srgbClr val="990000"/>
                </a:solidFill>
              </a:rPr>
              <a:t>носит информация о национальном вопросе, получаемая из приведённых ниже источников»,% (2014 г.)</a:t>
            </a:r>
          </a:p>
        </p:txBody>
      </p:sp>
      <p:pic>
        <p:nvPicPr>
          <p:cNvPr id="41987" name="Диаграмма 6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/>
          <a:stretch>
            <a:fillRect/>
          </a:stretch>
        </p:blipFill>
        <p:spPr>
          <a:xfrm>
            <a:off x="900113" y="1773238"/>
            <a:ext cx="7704137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Идентификация субъектов вовлечения в сетях Интернет (Городское население Красноярского края, весна 2015 г.) НАЧАЛО</a:t>
            </a:r>
          </a:p>
        </p:txBody>
      </p:sp>
      <p:sp>
        <p:nvSpPr>
          <p:cNvPr id="43011" name="Объект 1"/>
          <p:cNvSpPr>
            <a:spLocks noGrp="1"/>
          </p:cNvSpPr>
          <p:nvPr>
            <p:ph idx="1"/>
          </p:nvPr>
        </p:nvSpPr>
        <p:spPr>
          <a:xfrm>
            <a:off x="1116013" y="1827213"/>
            <a:ext cx="7567612" cy="4114800"/>
          </a:xfrm>
        </p:spPr>
        <p:txBody>
          <a:bodyPr/>
          <a:lstStyle/>
          <a:p>
            <a:r>
              <a:rPr lang="ru-RU" altLang="ru-RU" sz="1700" smtClean="0"/>
              <a:t>Приглашение лично войти в националистическую группу больше получали мужчины, а в религиозную женщины.</a:t>
            </a:r>
          </a:p>
          <a:p>
            <a:r>
              <a:rPr lang="ru-RU" altLang="ru-RU" sz="1700" smtClean="0"/>
              <a:t>По возрастной градации приглашали в националистические и в религиозные группы в первую очередь молодых людей. Особое внимание было на возраст от 20 до 24 лет.</a:t>
            </a:r>
          </a:p>
          <a:p>
            <a:r>
              <a:rPr lang="ru-RU" altLang="ru-RU" sz="1700" smtClean="0"/>
              <a:t>Зависимость приглашения от уровня образования, дохода и типа доходной идентификации не просматривается.</a:t>
            </a:r>
          </a:p>
          <a:p>
            <a:r>
              <a:rPr lang="ru-RU" altLang="ru-RU" sz="1700" smtClean="0"/>
              <a:t>Активность приглашений больше распространялась на тех, кто живет в крае недавно: менее 5 лет.</a:t>
            </a:r>
          </a:p>
          <a:p>
            <a:r>
              <a:rPr lang="ru-RU" altLang="ru-RU" sz="1700" smtClean="0"/>
              <a:t>Приглашения в националистическую группу с точки зрения сфер деятельности чаще других получали студенты, учащиеся, предприниматели, руководители высшего и среднего звена. </a:t>
            </a:r>
          </a:p>
          <a:p>
            <a:r>
              <a:rPr lang="ru-RU" altLang="ru-RU" sz="1700" smtClean="0"/>
              <a:t>В религиозные группы достаточно часто получали приглашения военнослужащие (армия, полиция, МЧС и др. силовые структуры).</a:t>
            </a:r>
          </a:p>
          <a:p>
            <a:endParaRPr lang="ru-RU" altLang="ru-RU" sz="1700" smtClean="0"/>
          </a:p>
          <a:p>
            <a:endParaRPr lang="ru-RU" alt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990000"/>
                </a:solidFill>
              </a:rPr>
              <a:t>1. Русский этнос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Общая численность 2,65 млн. чел. или 89,5%. Системообразующий этнос. От его социального, общественного и психологического самочувствия зависит стабильность межэтнических отношений в регионе.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Характерные особенности имеют такие субэтнические группы  русского населения, как казаки, старожилы-ангарцы, старообрядцы-беспоповцы.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Проблемные зоны риска: национальная психология, национальная идея, языковые проблемы, богоискательство, засилье квазирелигиозных проявлений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990000"/>
                </a:solidFill>
              </a:rPr>
              <a:t>Идентификация субъектов вовлечения в сетях Интернет (Городское население Красноярского края, весна 2015 г.) ОКОНЧАНИЕ</a:t>
            </a:r>
            <a:endParaRPr lang="ru-RU" altLang="ru-RU" sz="2000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1042988" y="1827213"/>
            <a:ext cx="7640637" cy="4114800"/>
          </a:xfrm>
        </p:spPr>
        <p:txBody>
          <a:bodyPr/>
          <a:lstStyle/>
          <a:p>
            <a:r>
              <a:rPr lang="ru-RU" altLang="ru-RU" sz="1700" smtClean="0"/>
              <a:t>Явно прослеживается зависимость приглашения от вероисповедания опрошенного. Мусульман приглашали чаще, особенно в религиозные группы.</a:t>
            </a:r>
          </a:p>
          <a:p>
            <a:r>
              <a:rPr lang="ru-RU" altLang="ru-RU" sz="1700" smtClean="0"/>
              <a:t>Самая жесткая связь наблюдается в зависимости от характера отношения участников опроса к тому, что они живут в многонациональном государстве.</a:t>
            </a:r>
          </a:p>
          <a:p>
            <a:r>
              <a:rPr lang="ru-RU" altLang="ru-RU" sz="1700" i="1" smtClean="0"/>
              <a:t>Для сравнения</a:t>
            </a:r>
            <a:r>
              <a:rPr lang="ru-RU" altLang="ru-RU" sz="1700" smtClean="0"/>
              <a:t>:  среди тех, кто относится позитивно к проживанию в многонациональном российском государстве, приглашения вступить в националистическую группу получали 3% респондентов, отрицательно – 9,7%;                в религиозные группы, соответственно, 4,2% и 12,6%.          Фактически приглашали тех, кто сам внутренне был готов к этому, то есть, искал какие-то связи, вел определенные обсуждения в сетях Интернет и т.д.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01625"/>
            <a:ext cx="7712075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Манипуляция сознанием в экстремистских объединениях (ЭО) и тоталитарных религиозных сектах (ТРС) - начало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8066087" cy="4679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</a:t>
            </a:r>
            <a:r>
              <a:rPr lang="ru-RU" altLang="ru-RU" sz="2100" smtClean="0">
                <a:latin typeface="Arial" panose="020B0604020202020204" pitchFamily="34" charset="0"/>
              </a:rPr>
              <a:t>Манипуляция сознанием в  ЭО направлена на насильственное вовлечение в организацию и трансформацию личности с целью установления </a:t>
            </a:r>
            <a:r>
              <a:rPr lang="ru-RU" altLang="ru-RU" sz="2100" b="1" smtClean="0">
                <a:latin typeface="Arial" panose="020B0604020202020204" pitchFamily="34" charset="0"/>
              </a:rPr>
              <a:t>тотального контроля</a:t>
            </a:r>
            <a:r>
              <a:rPr lang="ru-RU" altLang="ru-RU" sz="2100" smtClean="0">
                <a:latin typeface="Arial" panose="020B0604020202020204" pitchFamily="34" charset="0"/>
              </a:rPr>
              <a:t> над поведением, мышлением и чувствами человека.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Манипуляция сознанием в ЭО И ТРС на стадии вербовки применяет следующие приемы и технологии обработки сознания и психики: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1. Технология </a:t>
            </a:r>
            <a:r>
              <a:rPr lang="ru-RU" altLang="ru-RU" sz="2100" b="1" smtClean="0">
                <a:latin typeface="Arial" panose="020B0604020202020204" pitchFamily="34" charset="0"/>
              </a:rPr>
              <a:t>последовательных уступок</a:t>
            </a:r>
            <a:r>
              <a:rPr lang="ru-RU" altLang="ru-RU" sz="2100" smtClean="0">
                <a:latin typeface="Arial" panose="020B0604020202020204" pitchFamily="34" charset="0"/>
              </a:rPr>
              <a:t> вербуемого человека своим вербовщикам – от малых ко все более и более крупным уступкам.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2.Формирование представления вербуемого о том, что принятие идеологии секты является </a:t>
            </a:r>
            <a:r>
              <a:rPr lang="ru-RU" altLang="ru-RU" sz="2100" b="1" smtClean="0">
                <a:latin typeface="Arial" panose="020B0604020202020204" pitchFamily="34" charset="0"/>
              </a:rPr>
              <a:t>лучшим средством решения его личных проблем</a:t>
            </a:r>
            <a:r>
              <a:rPr lang="ru-RU" altLang="ru-RU" sz="2100" smtClean="0"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3. </a:t>
            </a:r>
            <a:r>
              <a:rPr lang="ru-RU" altLang="ru-RU" sz="2100" b="1" smtClean="0">
                <a:latin typeface="Arial" panose="020B0604020202020204" pitchFamily="34" charset="0"/>
              </a:rPr>
              <a:t>Привлекательность группы</a:t>
            </a:r>
            <a:r>
              <a:rPr lang="ru-RU" altLang="ru-RU" sz="2100" smtClean="0">
                <a:latin typeface="Arial" panose="020B0604020202020204" pitchFamily="34" charset="0"/>
              </a:rPr>
              <a:t> и законы групповой динамики, включая значимость и референтность группы, личное обаяние ее членов, проявление внимания, доброжелательности и симпатии к вербуемым новичкам.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01625"/>
            <a:ext cx="7712075" cy="1143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990000"/>
                </a:solidFill>
              </a:rPr>
              <a:t>Манипуляция сознанием в экстремистских объединениях (ЭО) и тоталитарных религиозных сектах (ТРС) - окончание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8066087" cy="4679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4. </a:t>
            </a:r>
            <a:r>
              <a:rPr lang="ru-RU" altLang="ru-RU" sz="2100" b="1" smtClean="0">
                <a:latin typeface="Arial" panose="020B0604020202020204" pitchFamily="34" charset="0"/>
              </a:rPr>
              <a:t>Эксплуатация сексуальности</a:t>
            </a:r>
            <a:r>
              <a:rPr lang="ru-RU" altLang="ru-RU" sz="2100" smtClean="0">
                <a:latin typeface="Arial" panose="020B0604020202020204" pitchFamily="34" charset="0"/>
              </a:rPr>
              <a:t> (применяется при необходимости)  - проявление любви и симпатии к вербуемым  демонстрируют привлекательные представители противоположного пола – вербовщики.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5. </a:t>
            </a:r>
            <a:r>
              <a:rPr lang="ru-RU" altLang="ru-RU" sz="2100" b="1" smtClean="0">
                <a:latin typeface="Arial" panose="020B0604020202020204" pitchFamily="34" charset="0"/>
              </a:rPr>
              <a:t>Постоянная опека</a:t>
            </a:r>
            <a:r>
              <a:rPr lang="ru-RU" altLang="ru-RU" sz="2100" smtClean="0">
                <a:latin typeface="Arial" panose="020B0604020202020204" pitchFamily="34" charset="0"/>
              </a:rPr>
              <a:t> и предоставление </a:t>
            </a:r>
            <a:r>
              <a:rPr lang="ru-RU" altLang="ru-RU" sz="2100" b="1" smtClean="0">
                <a:latin typeface="Arial" panose="020B0604020202020204" pitchFamily="34" charset="0"/>
              </a:rPr>
              <a:t>информации</a:t>
            </a:r>
            <a:r>
              <a:rPr lang="ru-RU" altLang="ru-RU" sz="2100" smtClean="0">
                <a:latin typeface="Arial" panose="020B0604020202020204" pitchFamily="34" charset="0"/>
              </a:rPr>
              <a:t>, не оставляющей возможности самостоятельного поиска информации и ее критического осмысления и осознания.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6. </a:t>
            </a:r>
            <a:r>
              <a:rPr lang="ru-RU" altLang="ru-RU" sz="2100" b="1" smtClean="0">
                <a:latin typeface="Arial" panose="020B0604020202020204" pitchFamily="34" charset="0"/>
              </a:rPr>
              <a:t>Позитивное подкрепление</a:t>
            </a:r>
            <a:r>
              <a:rPr lang="ru-RU" altLang="ru-RU" sz="2100" smtClean="0">
                <a:latin typeface="Arial" panose="020B0604020202020204" pitchFamily="34" charset="0"/>
              </a:rPr>
              <a:t>: улыбки, выражение симпатии, вкусная пища, внимание и забота, уделяемые вербуемому и т.п.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100" smtClean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   В основе манипуляции лежит установление полного контроля над сознанием посредством контроля поведения, мышления (мыслей), эмоций и чувств и фильтрации поступаемой информации.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990000"/>
                </a:solidFill>
              </a:rPr>
              <a:t>2. Автохтонное население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484313"/>
            <a:ext cx="7313612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Это этносы, отнесенные к категории «коренных малочисленных народов Севера, Сибири и Дальнего Востока».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В настоящее время таковых 8: долганы, кеты, нганасаны, ненцы, селькупы, чулымцы, эвенки, энцы.  Возможно, к ним добавятся ессейские якуты.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Общая численность 16,6 тыс. чел., из них в зоне   традиционного  природопользования – 12 тыс. чел.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smtClean="0"/>
              <a:t>Основные проблемы: вопросы физического выживания, развитие традиционных форм природопользования, занятость, алкоголизация.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990000"/>
                </a:solidFill>
              </a:rPr>
              <a:t>3. Национальные меньшинства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Более 110 этносов общей численностью 230 тыс. чел., или 8,0%.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Основные проблемы: сохранение национального языка, культуры, традиций.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Для отдельных национальностей характерна образовательная и научная деятельность, развитие  связей  с исторической  родиной  (в т.ч. экономических), культурно-просветительская работа,  информационно-юридические услуги (для соотечественников-мигрантов).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990000"/>
                </a:solidFill>
              </a:rPr>
              <a:t>4. Иммигранты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Представляют свыше 30 национальностей. Общая численность – более 120 тыс. чел.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Находятся на территории края как гости, туристы, учащиеся вузов,  но основная масса - в качестве иностранной рабочей силы.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Основные проблемы: регулирование миграционных потоков и сферы их трудового использования, необходимость легализации «серой» миграции и информационное и юридическое просвещение, защита прав.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Языковая и социальная адаптация, в отношении желающих получить российское гражданство – социальная интеграция, языковая адаптация учащихся-инофонов.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90000"/>
                </a:solidFill>
              </a:rPr>
              <a:t>Формы общественной самоорганизации национальных сообществ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2100" smtClean="0"/>
              <a:t>На сегодня в крае действует </a:t>
            </a:r>
            <a:r>
              <a:rPr lang="ru-RU" altLang="ru-RU" sz="2100" b="1" smtClean="0"/>
              <a:t>свыше 90 национально-культурных организаций</a:t>
            </a:r>
            <a:r>
              <a:rPr lang="ru-RU" altLang="ru-RU" sz="2100" smtClean="0"/>
              <a:t> по 48 национальностям.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2100" smtClean="0"/>
              <a:t>Существует </a:t>
            </a:r>
            <a:r>
              <a:rPr lang="ru-RU" altLang="ru-RU" sz="2100" b="1" smtClean="0"/>
              <a:t>много переговорных площадок</a:t>
            </a:r>
            <a:r>
              <a:rPr lang="ru-RU" altLang="ru-RU" sz="2100" smtClean="0"/>
              <a:t>: общественные палаты национальностей и КМНС Гражданской ассамблеи Красноярского края, Совет молодежных национальных объединений края, Межнациональный культурный центр при Дворце Труда и Согласия, Совет мусульман края. </a:t>
            </a:r>
            <a:r>
              <a:rPr lang="ru-RU" altLang="ru-RU" sz="2100" b="1" smtClean="0"/>
              <a:t>В январе 2016 г. открыт Дом дружбы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2100" smtClean="0"/>
              <a:t>Руководители ряда национальных объединений входят в состав различных ведомственных и межведомственных координационных общественных советов и комиссий.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990000"/>
                </a:solidFill>
              </a:rPr>
              <a:t>Внутренние тенденции </a:t>
            </a:r>
            <a:br>
              <a:rPr lang="ru-RU" altLang="ru-RU" sz="2800" smtClean="0">
                <a:solidFill>
                  <a:srgbClr val="990000"/>
                </a:solidFill>
              </a:rPr>
            </a:br>
            <a:r>
              <a:rPr lang="ru-RU" altLang="ru-RU" sz="2800" smtClean="0">
                <a:solidFill>
                  <a:srgbClr val="990000"/>
                </a:solidFill>
              </a:rPr>
              <a:t>межнационального сообщества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856537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90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1900" smtClean="0"/>
              <a:t>За 1989-2010 годы доля </a:t>
            </a:r>
            <a:r>
              <a:rPr lang="ru-RU" altLang="ru-RU" sz="1900" b="1" smtClean="0"/>
              <a:t>старожильческого</a:t>
            </a:r>
            <a:r>
              <a:rPr lang="ru-RU" altLang="ru-RU" sz="1900" smtClean="0"/>
              <a:t> для Красноярья диаспорного населения существенно уменьшилась. Численность татар региона </a:t>
            </a:r>
            <a:r>
              <a:rPr lang="ru-RU" altLang="ru-RU" sz="1900" b="1" smtClean="0"/>
              <a:t>снизилась</a:t>
            </a:r>
            <a:r>
              <a:rPr lang="ru-RU" altLang="ru-RU" sz="1900" smtClean="0"/>
              <a:t> на 30%, немцев – почти в 2 раза, чувашей – в 2,1 раза, украинцев – в 2,8 раза, белорусов – в 3 раза.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1900" smtClean="0"/>
              <a:t>Причины - миграционная убыль, снижение естественного прироста, ускорение культурно-интеграционного и  ассимиляционного процессов.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1900" smtClean="0"/>
              <a:t>Напротив, значительно увеличили свое представительство в регионе за счет повышенной рождаемости и активной положительной миграции </a:t>
            </a:r>
            <a:r>
              <a:rPr lang="ru-RU" altLang="ru-RU" sz="1900" b="1" smtClean="0"/>
              <a:t>представители Кавказа, Средней и Юго-Восточной Азии. </a:t>
            </a:r>
            <a:r>
              <a:rPr lang="ru-RU" altLang="ru-RU" sz="1900" smtClean="0"/>
              <a:t>В т.ч.: китайцы и узбеки – в 1,6 раза, азербайджанцы – в 2,2 раза, армяне – в 3,6 раза, киргизы – в 4,4 раза, таджики – в 5,3 раза.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altLang="ru-RU" sz="1900" smtClean="0"/>
              <a:t>С учетом незаконной миграции и сезонной трудовой миграции эти показатели можно увеличить по отдельным национальностям в 1,5 раза.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Затмение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  <a:fontScheme name="Затмение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Затмение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  <a:fontScheme name="Затмение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1279</TotalTime>
  <Words>2660</Words>
  <Application>Microsoft Office PowerPoint</Application>
  <PresentationFormat>Экран (4:3)</PresentationFormat>
  <Paragraphs>234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Verdana</vt:lpstr>
      <vt:lpstr>Arial</vt:lpstr>
      <vt:lpstr>Wingdings</vt:lpstr>
      <vt:lpstr>Calibri</vt:lpstr>
      <vt:lpstr>Times New Roman</vt:lpstr>
      <vt:lpstr>презентация1</vt:lpstr>
      <vt:lpstr>Диаграмма Microsoft Excel</vt:lpstr>
      <vt:lpstr>Рафиков Р.Г.    Региональные особенности Красноярского края и вопросы этнорелигиозного экстремизма в свете общественного мнения  (по материалам соц. исследований  2014-2020 гг.) </vt:lpstr>
      <vt:lpstr>Региональные особенности Красноярского края. Общие:</vt:lpstr>
      <vt:lpstr>Особенности этнического состава населения края</vt:lpstr>
      <vt:lpstr>1. Русский этнос</vt:lpstr>
      <vt:lpstr>2. Автохтонное население</vt:lpstr>
      <vt:lpstr>3. Национальные меньшинства</vt:lpstr>
      <vt:lpstr>4. Иммигранты</vt:lpstr>
      <vt:lpstr>Формы общественной самоорганизации национальных сообществ</vt:lpstr>
      <vt:lpstr>Внутренние тенденции  межнационального сообщества</vt:lpstr>
      <vt:lpstr>Изменение численности наиболее крупных национальностей Красноярского края в  1989, 2002, 2010 годы </vt:lpstr>
      <vt:lpstr>Конфессиональная специфика Красноярского края</vt:lpstr>
      <vt:lpstr>Стратегические документы в сфере государственной национальной политики Красноярского края</vt:lpstr>
      <vt:lpstr>Определение термина экстремизм (в  соответствии с федеральным законом от 25.07.2002 № 114-ФЗ «О противодействии экстремистской деятельности»</vt:lpstr>
      <vt:lpstr>Определение термина экстремизм (в соответствии  с федеральным законом от 25.07.2002 № 114-ФЗ «О противодействии экстремистской деятельности»</vt:lpstr>
      <vt:lpstr>Классификация причин этнической ксенофобии. Можно условно выделить 6 наиболее упоминаемых позиций:</vt:lpstr>
      <vt:lpstr>Диаграмма 1. Ответы молодежи края на вопрос: Как Вы относитесь к тому, что живете в многонациональной среде?» ( 2010 г.)</vt:lpstr>
      <vt:lpstr>Графический анализ наиболее популярных ассоциаций студентов красноярских вузов с понятием «Родина» (2017)</vt:lpstr>
      <vt:lpstr>Диаграмма 2. Распределение ответов на вопрос: «Ощущается ли сейчас в том городе или районе, где Вы живете, межнациональная напряженность?» (весна 2015 г.)</vt:lpstr>
      <vt:lpstr>Диаграмма 3. Распределение ответов на вопрос: «Каковы на Ваш взгляд, отношения между людьми различных национальностей в Красноярском крае?» (весна 2018 г.)</vt:lpstr>
      <vt:lpstr>Диаграмма 4.  Общее распределение ответов на вопрос: «На Ваш взгляд, какова вероятность возникновения конфликтов на межэтнической почве в ближайшее время?» (взрослое население края, весна 2015 г.)</vt:lpstr>
      <vt:lpstr>Диаграмма 5. Распределение ответов на вопрос: «Как Вы считаете, возможны ли конфликты на межнациональной почве в крае в ближайшее время?» (весна 2018 г.)</vt:lpstr>
      <vt:lpstr>Диаграмма 6. Распределение ответов на вопрос: «Как Вы считаете, многонациональность  России приносит ей в целом больше «пользы» или больше «вреда»? (весна 2018 г.)</vt:lpstr>
      <vt:lpstr>Диаграмма 7. Распределение ответов на вопрос: «Доводилось ли Вам за последний год лично наблюдать конфликты в связи с межнациональной неприязнью либо участвовать в них?» (весна 2018 г.)</vt:lpstr>
      <vt:lpstr>Диаграмма 8.  Общее распределение ответов на вопрос: «Есть ли национальности или группы национальностей,  к которым Вы не испытываете дружеских чувств?»  (взрослое население края, весна 2015 г.)</vt:lpstr>
      <vt:lpstr>Диаграмма 9. Ответы на вопрос «Согласны ли Вы вступать в перечисленные ниже отношения с представителями другой национальности, проживающими в крае?», % (февраль 2014 г.)</vt:lpstr>
      <vt:lpstr>Презентация PowerPoint</vt:lpstr>
      <vt:lpstr>Диаграмма 11.  Общее распределение ответов на вопрос: «Как Вы относитесь к радикальным националистическим движениям?» (взрослое население края, весна 2015 г.)</vt:lpstr>
      <vt:lpstr>Диаграмма 12.  Общее распределение ответов на вопрос: «Что по Вашему мнению, создает опасность возникновения межнациональных конфликтов в Красноярском крае?» (взрослое население края, весна 2015 г.)</vt:lpstr>
      <vt:lpstr>Диаграмма 13.  Общее распределение ответов на вопрос: «Какие чувства Вы лично испытываете по отношению к иностранным трудовым мигрантам, прибывающим в Ваш город, район?» (весна 2015 г.)</vt:lpstr>
      <vt:lpstr>Диаграмма 14.  Общее распределение ответов на вопрос: «Ощущаете ли Вы конкуренцию со стороны иностранной рабочей силы на рынке труда?» (весна 2015 г.)</vt:lpstr>
      <vt:lpstr>Диаграмма 15. Распределение ответов на вопрос: «Как Вы считаете, в Красноярском крае трудовые мигранты приносят больше «пользы» или больше «вреда»?» (весна 2018 г.)</vt:lpstr>
      <vt:lpstr>Диаграмма 16. Распределение ответов на вопрос «С какими из перечисленных суждений о привлечении мигрантов в Красноярский край Вы согласны в большей степени?» (2018 г.)</vt:lpstr>
      <vt:lpstr>Ответы на вопрос «В чем Вы видите проявления национального и религиозного экстремизма», %  (городское население Красноярского края, весна 2015 г.)</vt:lpstr>
      <vt:lpstr>Диаграмма 18. Общее распределение ответов на вопрос «Вы считаете или не считаете себя верующим человеком?» (взрослое население края, весна 2018 г.)</vt:lpstr>
      <vt:lpstr>Диаграмма 19. Общее распределение ответов на вопрос "Пожалуйста, укажите, какой религии (конфессии) Вы придерживаетесь?« (весна 2016 г.)</vt:lpstr>
      <vt:lpstr>Диаграмма 20. Распределение ответов на вопрос: «Вы лично испытываете или не испытываете недоверие по отношению к представителям других религий или религиозных течений?» (весна 2018 г.)</vt:lpstr>
      <vt:lpstr>Диаграмма 21. Распределение ответов респондентов на вопрос «Оцените объем информации о национальном вопросе, получаемой Вами из приведенных ниже источников»,% (2014 г.)</vt:lpstr>
      <vt:lpstr>Диаграмма 22. Распределение ответов респондентов на вопрос «Отметьте, какой характер носит информация о национальном вопросе, получаемая из приведённых ниже источников»,% (2014 г.)</vt:lpstr>
      <vt:lpstr>Идентификация субъектов вовлечения в сетях Интернет (Городское население Красноярского края, весна 2015 г.) НАЧАЛО</vt:lpstr>
      <vt:lpstr>Идентификация субъектов вовлечения в сетях Интернет (Городское население Красноярского края, весна 2015 г.) ОКОНЧАНИЕ</vt:lpstr>
      <vt:lpstr>Манипуляция сознанием в экстремистских объединениях (ЭО) и тоталитарных религиозных сектах (ТРС) - начало</vt:lpstr>
      <vt:lpstr>Манипуляция сознанием в экстремистских объединениях (ЭО) и тоталитарных религиозных сектах (ТРС) - окончание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Религиозная толерантность. Отношение учащейся молодежи к институту религии. Распределение по месту учебы и месту проживания респондентов.</dc:title>
  <dc:creator>Admin</dc:creator>
  <cp:lastModifiedBy>user</cp:lastModifiedBy>
  <cp:revision>148</cp:revision>
  <cp:lastPrinted>2015-11-25T02:15:09Z</cp:lastPrinted>
  <dcterms:created xsi:type="dcterms:W3CDTF">2010-11-28T13:44:12Z</dcterms:created>
  <dcterms:modified xsi:type="dcterms:W3CDTF">2021-12-07T03:25:20Z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