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4" r:id="rId4"/>
    <p:sldId id="285" r:id="rId5"/>
    <p:sldId id="258" r:id="rId6"/>
    <p:sldId id="286" r:id="rId7"/>
    <p:sldId id="273" r:id="rId8"/>
    <p:sldId id="272" r:id="rId9"/>
    <p:sldId id="269" r:id="rId10"/>
    <p:sldId id="270" r:id="rId11"/>
    <p:sldId id="271" r:id="rId12"/>
    <p:sldId id="274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2" autoAdjust="0"/>
  </p:normalViewPr>
  <p:slideViewPr>
    <p:cSldViewPr>
      <p:cViewPr>
        <p:scale>
          <a:sx n="77" d="100"/>
          <a:sy n="77" d="100"/>
        </p:scale>
        <p:origin x="-117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053;&#1086;&#1074;&#1072;&#1103;%20&#1087;&#1072;&#1087;&#1082;&#1072;%20(2)\&#1057;&#1087;&#1077;&#1094;&#1080;&#1072;&#1083;&#1100;&#1085;&#1086;&#1089;&#1090;&#1100;%20&#1084;&#1086;&#1083;&#1086;&#1082;&#1086;(&#1054;&#1073;&#1088;&#1077;&#1079;&#1072;&#1085;&#1085;&#1072;&#1103;).wmv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071546"/>
            <a:ext cx="8101042" cy="2857520"/>
          </a:xfrm>
        </p:spPr>
        <p:txBody>
          <a:bodyPr>
            <a:normAutofit fontScale="90000"/>
          </a:bodyPr>
          <a:lstStyle/>
          <a:p>
            <a:r>
              <a:rPr lang="ru-RU" sz="3300" b="1" i="1" dirty="0" smtClean="0"/>
              <a:t>Дуальная подготовка кадров для молочной промышленности </a:t>
            </a:r>
            <a:br>
              <a:rPr lang="ru-RU" sz="3300" b="1" i="1" dirty="0" smtClean="0"/>
            </a:br>
            <a:r>
              <a:rPr lang="ru-RU" sz="3300" b="1" i="1" dirty="0" smtClean="0"/>
              <a:t>(КГБПОУ «Минусинский сельскохозяйственный колледж»–ОАО «Молоко»)</a:t>
            </a:r>
            <a:r>
              <a:rPr lang="ru-RU" sz="3300" dirty="0" smtClean="0"/>
              <a:t/>
            </a:r>
            <a:br>
              <a:rPr lang="ru-RU" sz="3300" dirty="0" smtClean="0"/>
            </a:br>
            <a:r>
              <a:rPr lang="ru-RU" sz="3300" dirty="0" smtClean="0"/>
              <a:t/>
            </a:r>
            <a:br>
              <a:rPr lang="ru-RU" sz="33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г. Минусинск</a:t>
            </a:r>
            <a:endParaRPr lang="ru-RU" dirty="0"/>
          </a:p>
        </p:txBody>
      </p:sp>
      <p:pic>
        <p:nvPicPr>
          <p:cNvPr id="3" name="Рисунок 2" descr="стар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2214554"/>
            <a:ext cx="7000924" cy="43849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Autofit/>
          </a:bodyPr>
          <a:lstStyle/>
          <a:p>
            <a:r>
              <a:rPr lang="ru-RU" sz="3600" b="1" i="1" dirty="0" smtClean="0"/>
              <a:t>Создание квалифицированной комиссии на производстве</a:t>
            </a:r>
            <a:endParaRPr lang="ru-RU" sz="3600" dirty="0"/>
          </a:p>
        </p:txBody>
      </p:sp>
      <p:pic>
        <p:nvPicPr>
          <p:cNvPr id="26626" name="Picture 2" descr="D:\Общая папка\Черемных Е.В\Презентация директор\DSCN2598 4 слайд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285860"/>
            <a:ext cx="7443793" cy="52256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 Участие в Ярмарках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7650" name="Picture 2" descr="D:\Общая папка\Черемных Е.В\Презентация директор\TgqgHBSarIUучаст ярм 5 слай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857232"/>
            <a:ext cx="7358114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Спасибо за внимание</a:t>
            </a:r>
            <a:endParaRPr lang="ru-RU" b="1" i="1" dirty="0"/>
          </a:p>
        </p:txBody>
      </p:sp>
      <p:pic>
        <p:nvPicPr>
          <p:cNvPr id="4" name="Содержимое 3" descr="1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600201"/>
            <a:ext cx="7286676" cy="425769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1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142984"/>
            <a:ext cx="8229600" cy="429279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С чего начиналось…</a:t>
            </a:r>
            <a:endParaRPr lang="ru-RU" b="1" i="1" dirty="0"/>
          </a:p>
        </p:txBody>
      </p:sp>
      <p:pic>
        <p:nvPicPr>
          <p:cNvPr id="7" name="Специальность молоко(Обрезанная)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71604" y="1500174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3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1800" b="1" i="1" dirty="0" smtClean="0"/>
              <a:t>Схема дуальной подготовки по специальности 19.02.07 Технология молока и молочных </a:t>
            </a:r>
            <a:br>
              <a:rPr lang="ru-RU" sz="1800" b="1" i="1" dirty="0" smtClean="0"/>
            </a:br>
            <a:r>
              <a:rPr lang="ru-RU" sz="1800" b="1" i="1" dirty="0" smtClean="0"/>
              <a:t>продуктов в КГБПОУ Минусинский сельскохозяйственный  колледж совместно с </a:t>
            </a:r>
            <a:br>
              <a:rPr lang="ru-RU" sz="1800" b="1" i="1" dirty="0" smtClean="0"/>
            </a:br>
            <a:r>
              <a:rPr lang="ru-RU" sz="1800" b="1" i="1" dirty="0" smtClean="0"/>
              <a:t>предприятием - партнером ОАО «Молоко» (г. Минусинск) на основе системы</a:t>
            </a:r>
            <a:br>
              <a:rPr lang="ru-RU" sz="1800" b="1" i="1" dirty="0" smtClean="0"/>
            </a:br>
            <a:r>
              <a:rPr lang="ru-RU" sz="1800" b="1" i="1" dirty="0" smtClean="0"/>
              <a:t> компетенций работника предприятий (СКРП)</a:t>
            </a:r>
            <a:endParaRPr lang="ru-RU" sz="1800" b="1" i="1" dirty="0"/>
          </a:p>
        </p:txBody>
      </p:sp>
      <p:pic>
        <p:nvPicPr>
          <p:cNvPr id="1026" name="Picture 2" descr="e:\Users\user\Desktop\дуалка\1 слайд картин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714488"/>
            <a:ext cx="7358114" cy="478634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214942" y="1500175"/>
            <a:ext cx="185738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Разработка и утверждение СКРП</a:t>
            </a:r>
          </a:p>
          <a:p>
            <a:pPr algn="ctr"/>
            <a:r>
              <a:rPr lang="ru-RU" sz="1100" b="1" dirty="0" smtClean="0"/>
              <a:t> предприятием, образовательный</a:t>
            </a:r>
          </a:p>
          <a:p>
            <a:pPr algn="ctr"/>
            <a:r>
              <a:rPr lang="ru-RU" sz="1100" b="1" dirty="0" smtClean="0"/>
              <a:t> организации </a:t>
            </a:r>
          </a:p>
          <a:p>
            <a:endParaRPr lang="ru-RU" sz="800" dirty="0"/>
          </a:p>
        </p:txBody>
      </p:sp>
      <p:sp>
        <p:nvSpPr>
          <p:cNvPr id="7" name="TextBox 6"/>
          <p:cNvSpPr txBox="1"/>
          <p:nvPr/>
        </p:nvSpPr>
        <p:spPr>
          <a:xfrm>
            <a:off x="7500958" y="2428868"/>
            <a:ext cx="128588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Изменение образовательных</a:t>
            </a:r>
          </a:p>
          <a:p>
            <a:pPr algn="ctr"/>
            <a:r>
              <a:rPr lang="ru-RU" sz="1100" b="1" dirty="0" smtClean="0"/>
              <a:t> программ в соответствии</a:t>
            </a:r>
          </a:p>
          <a:p>
            <a:pPr algn="ctr"/>
            <a:r>
              <a:rPr lang="ru-RU" sz="1100" b="1" dirty="0" smtClean="0"/>
              <a:t> с СКРП в рамках вариативной</a:t>
            </a:r>
          </a:p>
          <a:p>
            <a:pPr algn="ctr"/>
            <a:r>
              <a:rPr lang="ru-RU" sz="1100" b="1" dirty="0" smtClean="0"/>
              <a:t> части</a:t>
            </a:r>
            <a:endParaRPr lang="ru-RU" sz="11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786710" y="3857628"/>
            <a:ext cx="135729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Профессиональная </a:t>
            </a:r>
          </a:p>
          <a:p>
            <a:pPr algn="ctr"/>
            <a:r>
              <a:rPr lang="ru-RU" sz="1100" b="1" dirty="0" smtClean="0"/>
              <a:t>переподготовка </a:t>
            </a:r>
          </a:p>
          <a:p>
            <a:pPr algn="ctr"/>
            <a:r>
              <a:rPr lang="ru-RU" sz="1100" b="1" dirty="0" smtClean="0"/>
              <a:t>педагогических кадров</a:t>
            </a:r>
          </a:p>
          <a:p>
            <a:pPr algn="ctr"/>
            <a:r>
              <a:rPr lang="ru-RU" sz="1100" b="1" dirty="0" smtClean="0"/>
              <a:t> на предприятии</a:t>
            </a:r>
            <a:endParaRPr lang="ru-RU" sz="11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215074" y="5286388"/>
            <a:ext cx="18573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Выбор студентов СКПР, профотбор</a:t>
            </a:r>
          </a:p>
          <a:p>
            <a:pPr algn="ctr"/>
            <a:r>
              <a:rPr lang="ru-RU" sz="1100" b="1" dirty="0" smtClean="0"/>
              <a:t> предприятия. Заключение </a:t>
            </a:r>
          </a:p>
          <a:p>
            <a:pPr algn="ctr"/>
            <a:r>
              <a:rPr lang="ru-RU" sz="1100" b="1" dirty="0" smtClean="0"/>
              <a:t>трехстороннего договор</a:t>
            </a:r>
            <a:r>
              <a:rPr lang="ru-RU" sz="800" b="1" dirty="0" smtClean="0"/>
              <a:t>а </a:t>
            </a:r>
            <a:endParaRPr lang="ru-RU" sz="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714612" y="5857892"/>
            <a:ext cx="1785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Методическая социальная, </a:t>
            </a:r>
          </a:p>
          <a:p>
            <a:pPr algn="ctr"/>
            <a:r>
              <a:rPr lang="ru-RU" sz="1100" b="1" dirty="0" smtClean="0"/>
              <a:t>материальная поддержка</a:t>
            </a:r>
          </a:p>
          <a:p>
            <a:pPr algn="ctr"/>
            <a:r>
              <a:rPr lang="ru-RU" sz="1100" b="1" dirty="0" smtClean="0"/>
              <a:t> наставничества </a:t>
            </a:r>
            <a:endParaRPr lang="ru-RU" sz="11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57224" y="5214950"/>
            <a:ext cx="1714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Независимая оценка уровня</a:t>
            </a:r>
          </a:p>
          <a:p>
            <a:pPr algn="ctr"/>
            <a:r>
              <a:rPr lang="ru-RU" sz="1100" b="1" dirty="0" smtClean="0"/>
              <a:t> компетенций по итогам</a:t>
            </a:r>
          </a:p>
          <a:p>
            <a:pPr algn="ctr"/>
            <a:r>
              <a:rPr lang="ru-RU" sz="1100" b="1" dirty="0" smtClean="0"/>
              <a:t> предприятия </a:t>
            </a:r>
            <a:endParaRPr lang="ru-RU" sz="11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643174" y="3286125"/>
            <a:ext cx="10715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Анализ соответствия </a:t>
            </a:r>
          </a:p>
          <a:p>
            <a:r>
              <a:rPr lang="ru-RU" sz="1100" b="1" dirty="0" smtClean="0"/>
              <a:t>результата обучения</a:t>
            </a:r>
          </a:p>
          <a:p>
            <a:r>
              <a:rPr lang="ru-RU" sz="1100" b="1" dirty="0" smtClean="0"/>
              <a:t> заявленным требованием</a:t>
            </a:r>
            <a:endParaRPr lang="ru-RU" sz="11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85786" y="2071678"/>
            <a:ext cx="13573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Инновационная корректировка </a:t>
            </a:r>
          </a:p>
          <a:p>
            <a:pPr algn="ctr"/>
            <a:r>
              <a:rPr lang="ru-RU" sz="1100" b="1" dirty="0" smtClean="0"/>
              <a:t>СКРП предприятием и </a:t>
            </a:r>
          </a:p>
          <a:p>
            <a:pPr algn="ctr"/>
            <a:r>
              <a:rPr lang="ru-RU" sz="1100" b="1" dirty="0" smtClean="0"/>
              <a:t>образовательной организацией </a:t>
            </a:r>
            <a:endParaRPr lang="ru-RU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  <a:solidFill>
            <a:schemeClr val="accent3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r>
              <a:rPr lang="ru-RU" sz="2700" b="1" i="1" dirty="0" smtClean="0"/>
              <a:t>Системные изменения на каждом этапе дуального образования </a:t>
            </a:r>
            <a:endParaRPr lang="ru-RU" sz="2700" b="1" i="1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0" y="928670"/>
            <a:ext cx="1785918" cy="11275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Формирование заказа на набор обучающихся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0" y="2143116"/>
            <a:ext cx="1785918" cy="11275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Формирование ППССЗ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0" y="3357562"/>
            <a:ext cx="1785918" cy="11275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Организация учебного процесса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0" y="4572008"/>
            <a:ext cx="1785918" cy="11275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Вне учебная воспитательная работа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0" y="5786454"/>
            <a:ext cx="1785918" cy="1071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Практика наставничество, трудоустройство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28926" y="1285860"/>
            <a:ext cx="571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643570" y="1142984"/>
            <a:ext cx="3500430" cy="9002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Активная профориентационная работа: день открытых дверей выставочно-презентационная площадка по специальности, мастер-класс «Шаг в профессию», организация экскурсии для школьников на предприятие-партнер. Выполнение  КЦП 100%</a:t>
            </a:r>
            <a:endParaRPr lang="ru-RU" sz="1050" dirty="0"/>
          </a:p>
        </p:txBody>
      </p:sp>
      <p:sp>
        <p:nvSpPr>
          <p:cNvPr id="13" name="TextBox 12"/>
          <p:cNvSpPr txBox="1"/>
          <p:nvPr/>
        </p:nvSpPr>
        <p:spPr>
          <a:xfrm>
            <a:off x="1785918" y="1214423"/>
            <a:ext cx="3286148" cy="60016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 </a:t>
            </a:r>
            <a:r>
              <a:rPr lang="ru-RU" sz="1100" b="1" dirty="0" smtClean="0"/>
              <a:t>Обсуждение на уровне директоров и подписание договора намерения на  целевое обучение (2015 -12 чел.; 2016-8 чел.; 2017г. -8 чел)</a:t>
            </a:r>
            <a:endParaRPr lang="ru-RU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5643570" y="2000241"/>
            <a:ext cx="3500430" cy="14619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Разработка и ежегодное обновление основной образовательной программы по специальности в соответствии с ФГОС и требованием предприятия-партнера ( в действующую программу включено 28 дополнительных компетенций)</a:t>
            </a:r>
          </a:p>
          <a:p>
            <a:r>
              <a:rPr lang="ru-RU" sz="1000" dirty="0" smtClean="0"/>
              <a:t>Разработка рабочей программы по рекомендованной рабочей профессии  по ПМ 05 «Выполнение одной или нескольких профессий»</a:t>
            </a:r>
          </a:p>
          <a:p>
            <a:endParaRPr lang="ru-RU" sz="900" dirty="0"/>
          </a:p>
        </p:txBody>
      </p:sp>
      <p:sp>
        <p:nvSpPr>
          <p:cNvPr id="15" name="TextBox 14"/>
          <p:cNvSpPr txBox="1"/>
          <p:nvPr/>
        </p:nvSpPr>
        <p:spPr>
          <a:xfrm>
            <a:off x="1785918" y="1785927"/>
            <a:ext cx="3286148" cy="938719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Предложения по включению в ОПОП дополнительных компетенций работника в соответствии с системой компетенций работника предприятия и рекомендации выбора рабочей профессии в рамках подготовки по ОПОП</a:t>
            </a:r>
            <a:endParaRPr lang="ru-RU" sz="800" dirty="0"/>
          </a:p>
        </p:txBody>
      </p:sp>
      <p:sp>
        <p:nvSpPr>
          <p:cNvPr id="16" name="TextBox 15"/>
          <p:cNvSpPr txBox="1"/>
          <p:nvPr/>
        </p:nvSpPr>
        <p:spPr>
          <a:xfrm>
            <a:off x="5643570" y="3214687"/>
            <a:ext cx="350043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Для теоретического обучения привлекаются специалисты предприятия –партнера (дисциплина «Введение в специальность», ПМ «Получение рабочей профессии «Аппаратчик переработки молока»; составление индивидуальной траектории для целевиков; стажировка преподавателей на предприятии и специалистов ОАО «Молоко» по программе «Профессиональное обучение».</a:t>
            </a:r>
          </a:p>
          <a:p>
            <a:r>
              <a:rPr lang="ru-RU" sz="1000" dirty="0" smtClean="0"/>
              <a:t>1 человека обучаются на «отлично» 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85918" y="2714620"/>
            <a:ext cx="3286148" cy="1615827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Проведение учебных и производственных практик на производстве (2-4 курс 432 часа); закрепление наставников; приобретение 2х наименований специализированных журналов; создание учебного класса на предприятии; организация экскурсии на предприятие-партнер и поставщиков сырья, сельскохозяйственные предприятия (1 курс); стимулирование успешных обучающихся стипендией от предприятия</a:t>
            </a:r>
            <a:endParaRPr lang="ru-RU" sz="11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643570" y="4500570"/>
            <a:ext cx="3500430" cy="1308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Создание команды  волонтеров по представлению продукции предприятия-партнера и </a:t>
            </a:r>
            <a:r>
              <a:rPr lang="ru-RU" sz="1000" dirty="0" err="1" smtClean="0"/>
              <a:t>профориентационной</a:t>
            </a:r>
            <a:r>
              <a:rPr lang="ru-RU" sz="1000" dirty="0" smtClean="0"/>
              <a:t> работы.</a:t>
            </a:r>
          </a:p>
          <a:p>
            <a:r>
              <a:rPr lang="ru-RU" sz="1000" dirty="0" smtClean="0"/>
              <a:t>Приобщение обучающихся к исследовательской деятельности – результат выступление на конференции по теме «Молоко обогащенное медом», работа получила рецензию специалистами предприятия-партнера.</a:t>
            </a:r>
          </a:p>
          <a:p>
            <a:endParaRPr lang="ru-RU" sz="900" dirty="0"/>
          </a:p>
        </p:txBody>
      </p:sp>
      <p:sp>
        <p:nvSpPr>
          <p:cNvPr id="19" name="TextBox 18"/>
          <p:cNvSpPr txBox="1"/>
          <p:nvPr/>
        </p:nvSpPr>
        <p:spPr>
          <a:xfrm>
            <a:off x="1785918" y="4286256"/>
            <a:ext cx="3286148" cy="938719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Привлечение волонтерской команды на выставки перерабатывающей продукции  агропромышленного комплекса; привлечение обучающихся для работы на не полный рабочий день (2-3 часа) и в летний период времени</a:t>
            </a:r>
            <a:endParaRPr lang="ru-RU" sz="11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785918" y="5643578"/>
            <a:ext cx="6215106" cy="12772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Обучающийся зачисляется на 1 курс, четко понимая, на каком месте он будет работать.</a:t>
            </a:r>
          </a:p>
          <a:p>
            <a:r>
              <a:rPr lang="ru-RU" sz="1100" b="1" dirty="0" smtClean="0"/>
              <a:t>Практика во время обучения ориентирована на обучение и адаптацию студента на конкретном рабочем месте.</a:t>
            </a:r>
          </a:p>
          <a:p>
            <a:r>
              <a:rPr lang="ru-RU" sz="1100" b="1" dirty="0" smtClean="0"/>
              <a:t> В цехах обязанности наставника имеют приоритет. Качество подготовки очень высокие. </a:t>
            </a:r>
          </a:p>
          <a:p>
            <a:r>
              <a:rPr lang="ru-RU" sz="1100" b="1" dirty="0" smtClean="0"/>
              <a:t>Выпускник по программе подготовки специалист среднего звена , обучающегося по  целевой подготовки , после успешного окончания  остается работать на месте практики, владея заявленными работодателем компетенциями и  одной из рабочих профессий </a:t>
            </a:r>
            <a:endParaRPr lang="ru-RU" sz="1100" b="1" dirty="0"/>
          </a:p>
        </p:txBody>
      </p:sp>
      <p:sp>
        <p:nvSpPr>
          <p:cNvPr id="22" name="Стрелка вправо 21"/>
          <p:cNvSpPr/>
          <p:nvPr/>
        </p:nvSpPr>
        <p:spPr>
          <a:xfrm>
            <a:off x="5072066" y="1357298"/>
            <a:ext cx="571504" cy="413194"/>
          </a:xfrm>
          <a:prstGeom prst="rightArrow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5072066" y="2143116"/>
            <a:ext cx="571504" cy="413194"/>
          </a:xfrm>
          <a:prstGeom prst="rightArrow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5072066" y="4643446"/>
            <a:ext cx="571504" cy="413194"/>
          </a:xfrm>
          <a:prstGeom prst="rightArrow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5072066" y="3429000"/>
            <a:ext cx="571504" cy="413194"/>
          </a:xfrm>
          <a:prstGeom prst="rightArrow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500298" y="928670"/>
            <a:ext cx="214314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Предприятие-партнер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500826" y="928670"/>
            <a:ext cx="1857388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Колледж</a:t>
            </a:r>
            <a:endParaRPr lang="ru-RU" sz="11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r>
              <a:rPr lang="ru-RU" sz="3200" b="1" i="1" dirty="0" smtClean="0"/>
              <a:t>Преимущество дуальной системы подготовки</a:t>
            </a:r>
            <a:endParaRPr lang="ru-RU" sz="32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8401080" cy="557216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2600" dirty="0" smtClean="0">
                <a:solidFill>
                  <a:srgbClr val="002060"/>
                </a:solidFill>
              </a:rPr>
              <a:t>•</a:t>
            </a:r>
            <a:r>
              <a:rPr lang="ru-RU" sz="2600" dirty="0" smtClean="0"/>
              <a:t> </a:t>
            </a:r>
            <a:r>
              <a:rPr lang="ru-RU" dirty="0" smtClean="0"/>
              <a:t>  </a:t>
            </a:r>
            <a:r>
              <a:rPr lang="ru-RU" sz="2400" dirty="0" smtClean="0"/>
              <a:t> </a:t>
            </a:r>
            <a:r>
              <a:rPr lang="ru-RU" sz="3400" dirty="0" smtClean="0">
                <a:solidFill>
                  <a:schemeClr val="accent5">
                    <a:lumMod val="75000"/>
                  </a:schemeClr>
                </a:solidFill>
              </a:rPr>
              <a:t>Во-первых</a:t>
            </a:r>
            <a:r>
              <a:rPr lang="ru-RU" sz="3400" dirty="0" smtClean="0"/>
              <a:t>, обеспечивается высокий процент трудоустройства выпускников, т.к. они полностью отвечают требованиям работодателя. Обучение максимально приближенно к запросам производства. Для предприятия дуальное образование — это возможность подготовить для себя кадры точно «под заказ».</a:t>
            </a:r>
          </a:p>
          <a:p>
            <a:r>
              <a:rPr lang="ru-RU" sz="3400" dirty="0" smtClean="0">
                <a:solidFill>
                  <a:schemeClr val="accent5">
                    <a:lumMod val="75000"/>
                  </a:schemeClr>
                </a:solidFill>
              </a:rPr>
              <a:t>Во-вторых</a:t>
            </a:r>
            <a:r>
              <a:rPr lang="ru-RU" sz="3400" dirty="0" smtClean="0"/>
              <a:t>, достигается высокая мотивация в получении знаний. Формируется новая психология будущего работника. Студенты, сначала закрепившись на предприятии в качестве потенциальных работников, учатся совершенно по-другому, более осознанно и заинтересовано.</a:t>
            </a:r>
          </a:p>
          <a:p>
            <a:r>
              <a:rPr lang="ru-RU" sz="3400" dirty="0" smtClean="0">
                <a:solidFill>
                  <a:schemeClr val="accent5">
                    <a:lumMod val="75000"/>
                  </a:schemeClr>
                </a:solidFill>
              </a:rPr>
              <a:t>В-третьих</a:t>
            </a:r>
            <a:r>
              <a:rPr lang="ru-RU" sz="3400" dirty="0" smtClean="0"/>
              <a:t>, работает принцип «от практики к теории», когда студент больше работает не с текстами, а с производственными ситуациями. Сложная теория  легче осваивается через практику и решение реальных профессиональных задач.</a:t>
            </a:r>
          </a:p>
          <a:p>
            <a:r>
              <a:rPr lang="ru-RU" sz="3400" dirty="0" smtClean="0">
                <a:solidFill>
                  <a:schemeClr val="accent5">
                    <a:lumMod val="75000"/>
                  </a:schemeClr>
                </a:solidFill>
              </a:rPr>
              <a:t>В-четвертых</a:t>
            </a:r>
            <a:r>
              <a:rPr lang="ru-RU" sz="3400" dirty="0" smtClean="0"/>
              <a:t>, оценка качества подготовки специалистов проводится самими работодателями. С первых дней учащийся большую часть времени проводит на рабочем месте, показывает свои навыки и старание. Работодатели получают возможность оценить уровень подготовленности будущих специалистов непосредственно в производственных условиях.</a:t>
            </a:r>
          </a:p>
          <a:p>
            <a:endParaRPr lang="ru-RU" sz="3400" dirty="0" smtClean="0"/>
          </a:p>
          <a:p>
            <a:pPr>
              <a:buFontTx/>
              <a:buChar char="-"/>
            </a:pPr>
            <a:endParaRPr lang="ru-RU" sz="3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786874" cy="6357982"/>
          </a:xfrm>
        </p:spPr>
        <p:txBody>
          <a:bodyPr>
            <a:normAutofit fontScale="25000" lnSpcReduction="20000"/>
          </a:bodyPr>
          <a:lstStyle/>
          <a:p>
            <a:r>
              <a:rPr lang="ru-RU" sz="8800" dirty="0" smtClean="0">
                <a:solidFill>
                  <a:schemeClr val="accent5">
                    <a:lumMod val="75000"/>
                  </a:schemeClr>
                </a:solidFill>
              </a:rPr>
              <a:t>В-четвертых</a:t>
            </a:r>
            <a:r>
              <a:rPr lang="ru-RU" sz="8800" dirty="0" smtClean="0"/>
              <a:t>, оценка качества подготовки специалистов проводится самими работодателями. С первых дней учащийся большую часть времени проводит на рабочем месте, показывает свои навыки и старание. Работодатели получают возможность оценить уровень подготовленности будущих специалистов непосредственно в производственных условиях.</a:t>
            </a:r>
          </a:p>
          <a:p>
            <a:r>
              <a:rPr lang="ru-RU" sz="8800" dirty="0" smtClean="0">
                <a:solidFill>
                  <a:schemeClr val="accent5">
                    <a:lumMod val="75000"/>
                  </a:schemeClr>
                </a:solidFill>
              </a:rPr>
              <a:t>В-пятых</a:t>
            </a:r>
            <a:r>
              <a:rPr lang="ru-RU" sz="8800" dirty="0" smtClean="0"/>
              <a:t>, в результате внедрения дуальной системы, колледж разрабатывает программы, исходя из потребностей рынка в регионе, развивает свой потенциал, повышает квалификацию преподавательского состава, что в целом позволит повысить качество подготовки кадров и приведет к росту конкурентоспособности колледжа. Преподаватели должны иметь не только хорошие теоретические знания, но и владеть всеми новшествами на производстве.</a:t>
            </a:r>
          </a:p>
          <a:p>
            <a:r>
              <a:rPr lang="ru-RU" sz="8800" dirty="0" smtClean="0">
                <a:solidFill>
                  <a:schemeClr val="accent5">
                    <a:lumMod val="75000"/>
                  </a:schemeClr>
                </a:solidFill>
              </a:rPr>
              <a:t>В-шестых</a:t>
            </a:r>
            <a:r>
              <a:rPr lang="ru-RU" sz="8800" dirty="0" smtClean="0"/>
              <a:t>, снижается нагрузка на бюджет. Часть затрат по профессиональному обучению несет предприятие:</a:t>
            </a:r>
          </a:p>
          <a:p>
            <a:pPr>
              <a:buNone/>
            </a:pPr>
            <a:r>
              <a:rPr lang="ru-RU" sz="8800" dirty="0" smtClean="0"/>
              <a:t>     - Приобретение литературы (150 тыс. руб.) </a:t>
            </a:r>
          </a:p>
          <a:p>
            <a:pPr>
              <a:buNone/>
            </a:pPr>
            <a:r>
              <a:rPr lang="ru-RU" sz="8800" dirty="0" smtClean="0"/>
              <a:t>     - Подписка на специализированные журналы 3-х наименований (24 тыс. руб. в год)</a:t>
            </a:r>
          </a:p>
          <a:p>
            <a:pPr>
              <a:buNone/>
            </a:pPr>
            <a:r>
              <a:rPr lang="ru-RU" sz="8800" dirty="0" smtClean="0"/>
              <a:t>    - Сырье, продукция и химикаты для проведения лабораторных занятий в лаборатории колледжа в сумме 6 тыс. руб. ежемесячно</a:t>
            </a:r>
          </a:p>
          <a:p>
            <a:pPr>
              <a:buNone/>
            </a:pPr>
            <a:r>
              <a:rPr lang="ru-RU" sz="8800" dirty="0" smtClean="0"/>
              <a:t>    - Снижение бремени затрат на коммунальные услуги </a:t>
            </a:r>
          </a:p>
          <a:p>
            <a:endParaRPr lang="ru-RU" sz="88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3600" b="1" i="1" dirty="0" smtClean="0"/>
              <a:t>Учебный класс ОАО «Молоко»</a:t>
            </a:r>
            <a:endParaRPr lang="ru-RU" sz="3600" b="1" i="1" dirty="0"/>
          </a:p>
        </p:txBody>
      </p:sp>
      <p:pic>
        <p:nvPicPr>
          <p:cNvPr id="29698" name="Picture 2" descr="D:\Общая папка\Черемных Е.В\Презентация директор\учебный класс Молоко3 слай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071546"/>
            <a:ext cx="7572428" cy="52696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/>
              <a:t>Организация  </a:t>
            </a:r>
            <a:r>
              <a:rPr lang="ru-RU" sz="3600" b="1" i="1" dirty="0" err="1" smtClean="0"/>
              <a:t>профориентационной</a:t>
            </a:r>
            <a:r>
              <a:rPr lang="ru-RU" sz="3600" b="1" i="1" dirty="0" smtClean="0"/>
              <a:t> работы </a:t>
            </a:r>
            <a:br>
              <a:rPr lang="ru-RU" sz="3600" b="1" i="1" dirty="0" smtClean="0"/>
            </a:br>
            <a:endParaRPr lang="ru-RU" sz="3600" b="1" i="1" dirty="0"/>
          </a:p>
        </p:txBody>
      </p:sp>
      <p:pic>
        <p:nvPicPr>
          <p:cNvPr id="28674" name="Picture 2" descr="D:\Общая папка\Черемных Е.В\Презентация директор\IMG-20160916-WA0001 3 слай проф работ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85860"/>
            <a:ext cx="7286676" cy="5465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472518" cy="857256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/>
              <a:t>Прохождение учебных и производственных практик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5602" name="Picture 2" descr="D:\Общая папка\Черемных Е.В\Презентация директор\DSCN2594   4слай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33485"/>
            <a:ext cx="3929090" cy="5238787"/>
          </a:xfrm>
          <a:prstGeom prst="rect">
            <a:avLst/>
          </a:prstGeom>
          <a:noFill/>
        </p:spPr>
      </p:pic>
      <p:pic>
        <p:nvPicPr>
          <p:cNvPr id="25603" name="Picture 3" descr="D:\Общая папка\Черемных Е.В\Презентация директор\DSCN2596    4 слай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333576"/>
            <a:ext cx="3902630" cy="5202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686</Words>
  <Application>Microsoft Office PowerPoint</Application>
  <PresentationFormat>Экран (4:3)</PresentationFormat>
  <Paragraphs>72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Дуальная подготовка кадров для молочной промышленности  (КГБПОУ «Минусинский сельскохозяйственный колледж»–ОАО «Молоко»)     г. Минусинск</vt:lpstr>
      <vt:lpstr>С чего начиналось…</vt:lpstr>
      <vt:lpstr>Схема дуальной подготовки по специальности 19.02.07 Технология молока и молочных  продуктов в КГБПОУ Минусинский сельскохозяйственный  колледж совместно с  предприятием - партнером ОАО «Молоко» (г. Минусинск) на основе системы  компетенций работника предприятий (СКРП)</vt:lpstr>
      <vt:lpstr>Системные изменения на каждом этапе дуального образования </vt:lpstr>
      <vt:lpstr>Преимущество дуальной системы подготовки</vt:lpstr>
      <vt:lpstr>Презентация PowerPoint</vt:lpstr>
      <vt:lpstr>Учебный класс ОАО «Молоко»</vt:lpstr>
      <vt:lpstr>Организация  профориентационной работы  </vt:lpstr>
      <vt:lpstr>Прохождение учебных и производственных практик  </vt:lpstr>
      <vt:lpstr>Создание квалифицированной комиссии на производстве</vt:lpstr>
      <vt:lpstr> Участие в Ярмарках </vt:lpstr>
      <vt:lpstr>Спасибо за внимание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Дуальная подготовка кадров для молочной промышленности  (КГБПОУ «Минусинский сельскохозяйственный колледж» – ОАО «Молоко»)   г. Минусинск</dc:title>
  <dc:creator>Завуч</dc:creator>
  <cp:lastModifiedBy>Дмитрий</cp:lastModifiedBy>
  <cp:revision>28</cp:revision>
  <dcterms:created xsi:type="dcterms:W3CDTF">2017-08-22T07:59:43Z</dcterms:created>
  <dcterms:modified xsi:type="dcterms:W3CDTF">2020-10-26T04:51:31Z</dcterms:modified>
</cp:coreProperties>
</file>